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3.jpg" ContentType="image/jpeg"/>
  <Override PartName="/ppt/media/image44.jpg" ContentType="image/jpeg"/>
  <Override PartName="/ppt/notesSlides/notesSlide2.xml" ContentType="application/vnd.openxmlformats-officedocument.presentationml.notesSlide+xml"/>
  <Override PartName="/ppt/media/image48.jpg" ContentType="image/jpeg"/>
  <Override PartName="/ppt/media/image49.jpg" ContentType="image/jpeg"/>
  <Override PartName="/ppt/media/image50.jpg" ContentType="image/jpeg"/>
  <Override PartName="/ppt/media/image51.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6.jpg" ContentType="image/jpeg"/>
  <Override PartName="/ppt/media/image57.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89" r:id="rId14"/>
    <p:sldId id="290" r:id="rId15"/>
    <p:sldId id="269" r:id="rId16"/>
    <p:sldId id="292" r:id="rId17"/>
    <p:sldId id="293" r:id="rId18"/>
    <p:sldId id="271" r:id="rId19"/>
    <p:sldId id="294" r:id="rId20"/>
    <p:sldId id="295" r:id="rId21"/>
    <p:sldId id="296" r:id="rId22"/>
    <p:sldId id="297" r:id="rId23"/>
    <p:sldId id="305" r:id="rId24"/>
    <p:sldId id="301" r:id="rId25"/>
    <p:sldId id="299" r:id="rId26"/>
    <p:sldId id="304" r:id="rId27"/>
    <p:sldId id="298" r:id="rId28"/>
    <p:sldId id="300" r:id="rId29"/>
    <p:sldId id="286" r:id="rId30"/>
    <p:sldId id="288" r:id="rId3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5828C63-15AB-4D1D-B2C7-B989E0EABCED}" type="datetimeFigureOut">
              <a:rPr lang="en-IN" smtClean="0"/>
              <a:t>14-05-2022</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F006673-7420-49BD-9497-489CEEE824D0}" type="slidenum">
              <a:rPr lang="en-IN" smtClean="0"/>
              <a:t>‹#›</a:t>
            </a:fld>
            <a:endParaRPr lang="en-IN"/>
          </a:p>
        </p:txBody>
      </p:sp>
    </p:spTree>
    <p:extLst>
      <p:ext uri="{BB962C8B-B14F-4D97-AF65-F5344CB8AC3E}">
        <p14:creationId xmlns:p14="http://schemas.microsoft.com/office/powerpoint/2010/main" val="930909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006673-7420-49BD-9497-489CEEE824D0}" type="slidenum">
              <a:rPr lang="en-IN" smtClean="0"/>
              <a:t>15</a:t>
            </a:fld>
            <a:endParaRPr lang="en-IN"/>
          </a:p>
        </p:txBody>
      </p:sp>
    </p:spTree>
    <p:extLst>
      <p:ext uri="{BB962C8B-B14F-4D97-AF65-F5344CB8AC3E}">
        <p14:creationId xmlns:p14="http://schemas.microsoft.com/office/powerpoint/2010/main" val="4059094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006673-7420-49BD-9497-489CEEE824D0}" type="slidenum">
              <a:rPr lang="en-IN" smtClean="0"/>
              <a:t>28</a:t>
            </a:fld>
            <a:endParaRPr lang="en-IN"/>
          </a:p>
        </p:txBody>
      </p:sp>
    </p:spTree>
    <p:extLst>
      <p:ext uri="{BB962C8B-B14F-4D97-AF65-F5344CB8AC3E}">
        <p14:creationId xmlns:p14="http://schemas.microsoft.com/office/powerpoint/2010/main" val="534371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006673-7420-49BD-9497-489CEEE824D0}" type="slidenum">
              <a:rPr lang="en-IN" smtClean="0"/>
              <a:t>19</a:t>
            </a:fld>
            <a:endParaRPr lang="en-IN"/>
          </a:p>
        </p:txBody>
      </p:sp>
    </p:spTree>
    <p:extLst>
      <p:ext uri="{BB962C8B-B14F-4D97-AF65-F5344CB8AC3E}">
        <p14:creationId xmlns:p14="http://schemas.microsoft.com/office/powerpoint/2010/main" val="1843889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006673-7420-49BD-9497-489CEEE824D0}" type="slidenum">
              <a:rPr lang="en-IN" smtClean="0"/>
              <a:t>20</a:t>
            </a:fld>
            <a:endParaRPr lang="en-IN"/>
          </a:p>
        </p:txBody>
      </p:sp>
    </p:spTree>
    <p:extLst>
      <p:ext uri="{BB962C8B-B14F-4D97-AF65-F5344CB8AC3E}">
        <p14:creationId xmlns:p14="http://schemas.microsoft.com/office/powerpoint/2010/main" val="3723496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006673-7420-49BD-9497-489CEEE824D0}" type="slidenum">
              <a:rPr lang="en-IN" smtClean="0"/>
              <a:t>21</a:t>
            </a:fld>
            <a:endParaRPr lang="en-IN"/>
          </a:p>
        </p:txBody>
      </p:sp>
    </p:spTree>
    <p:extLst>
      <p:ext uri="{BB962C8B-B14F-4D97-AF65-F5344CB8AC3E}">
        <p14:creationId xmlns:p14="http://schemas.microsoft.com/office/powerpoint/2010/main" val="2454805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006673-7420-49BD-9497-489CEEE824D0}" type="slidenum">
              <a:rPr lang="en-IN" smtClean="0"/>
              <a:t>22</a:t>
            </a:fld>
            <a:endParaRPr lang="en-IN"/>
          </a:p>
        </p:txBody>
      </p:sp>
    </p:spTree>
    <p:extLst>
      <p:ext uri="{BB962C8B-B14F-4D97-AF65-F5344CB8AC3E}">
        <p14:creationId xmlns:p14="http://schemas.microsoft.com/office/powerpoint/2010/main" val="447555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006673-7420-49BD-9497-489CEEE824D0}" type="slidenum">
              <a:rPr lang="en-IN" smtClean="0"/>
              <a:t>24</a:t>
            </a:fld>
            <a:endParaRPr lang="en-IN"/>
          </a:p>
        </p:txBody>
      </p:sp>
    </p:spTree>
    <p:extLst>
      <p:ext uri="{BB962C8B-B14F-4D97-AF65-F5344CB8AC3E}">
        <p14:creationId xmlns:p14="http://schemas.microsoft.com/office/powerpoint/2010/main" val="320495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006673-7420-49BD-9497-489CEEE824D0}" type="slidenum">
              <a:rPr lang="en-IN" smtClean="0"/>
              <a:t>25</a:t>
            </a:fld>
            <a:endParaRPr lang="en-IN"/>
          </a:p>
        </p:txBody>
      </p:sp>
    </p:spTree>
    <p:extLst>
      <p:ext uri="{BB962C8B-B14F-4D97-AF65-F5344CB8AC3E}">
        <p14:creationId xmlns:p14="http://schemas.microsoft.com/office/powerpoint/2010/main" val="3957559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006673-7420-49BD-9497-489CEEE824D0}" type="slidenum">
              <a:rPr lang="en-IN" smtClean="0"/>
              <a:t>26</a:t>
            </a:fld>
            <a:endParaRPr lang="en-IN"/>
          </a:p>
        </p:txBody>
      </p:sp>
    </p:spTree>
    <p:extLst>
      <p:ext uri="{BB962C8B-B14F-4D97-AF65-F5344CB8AC3E}">
        <p14:creationId xmlns:p14="http://schemas.microsoft.com/office/powerpoint/2010/main" val="207911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006673-7420-49BD-9497-489CEEE824D0}" type="slidenum">
              <a:rPr lang="en-IN" smtClean="0"/>
              <a:t>27</a:t>
            </a:fld>
            <a:endParaRPr lang="en-IN"/>
          </a:p>
        </p:txBody>
      </p:sp>
    </p:spTree>
    <p:extLst>
      <p:ext uri="{BB962C8B-B14F-4D97-AF65-F5344CB8AC3E}">
        <p14:creationId xmlns:p14="http://schemas.microsoft.com/office/powerpoint/2010/main" val="109896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6675" y="1077277"/>
            <a:ext cx="12058650" cy="33464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5/14/2022</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a:lnSpc>
                <a:spcPts val="1240"/>
              </a:lnSpc>
            </a:pPr>
            <a:r>
              <a:rPr spc="-5" dirty="0"/>
              <a:t>Slide</a:t>
            </a:r>
            <a:r>
              <a:rPr spc="-20" dirty="0"/>
              <a:t> </a:t>
            </a: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0" i="0">
                <a:solidFill>
                  <a:srgbClr val="4471C4"/>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5/14/2022</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a:lnSpc>
                <a:spcPts val="1240"/>
              </a:lnSpc>
            </a:pPr>
            <a:r>
              <a:rPr spc="-5" dirty="0"/>
              <a:t>Slide</a:t>
            </a:r>
            <a:r>
              <a:rPr spc="-20" dirty="0"/>
              <a:t> </a:t>
            </a: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0" i="0">
                <a:solidFill>
                  <a:srgbClr val="4471C4"/>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5/14/2022</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a:lnSpc>
                <a:spcPts val="1240"/>
              </a:lnSpc>
            </a:pPr>
            <a:r>
              <a:rPr spc="-5" dirty="0"/>
              <a:t>Slide</a:t>
            </a:r>
            <a:r>
              <a:rPr spc="-20" dirty="0"/>
              <a:t> </a:t>
            </a: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0" i="0">
                <a:solidFill>
                  <a:srgbClr val="4471C4"/>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5/14/2022</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a:lnSpc>
                <a:spcPts val="1240"/>
              </a:lnSpc>
            </a:pPr>
            <a:r>
              <a:rPr spc="-5" dirty="0"/>
              <a:t>Slide</a:t>
            </a:r>
            <a:r>
              <a:rPr spc="-20" dirty="0"/>
              <a:t> </a:t>
            </a: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5/14/2022</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a:lnSpc>
                <a:spcPts val="1240"/>
              </a:lnSpc>
            </a:pPr>
            <a:r>
              <a:rPr spc="-5" dirty="0"/>
              <a:t>Slide</a:t>
            </a:r>
            <a:r>
              <a:rPr spc="-20" dirty="0"/>
              <a:t> </a:t>
            </a: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4782" y="155257"/>
            <a:ext cx="11862434" cy="448945"/>
          </a:xfrm>
          <a:prstGeom prst="rect">
            <a:avLst/>
          </a:prstGeom>
        </p:spPr>
        <p:txBody>
          <a:bodyPr wrap="square" lIns="0" tIns="0" rIns="0" bIns="0">
            <a:spAutoFit/>
          </a:bodyPr>
          <a:lstStyle>
            <a:lvl1pPr>
              <a:defRPr sz="2750" b="0" i="0">
                <a:solidFill>
                  <a:srgbClr val="4471C4"/>
                </a:solidFill>
                <a:latin typeface="Times New Roman"/>
                <a:cs typeface="Times New Roman"/>
              </a:defRPr>
            </a:lvl1pPr>
          </a:lstStyle>
          <a:p>
            <a:endParaRPr/>
          </a:p>
        </p:txBody>
      </p:sp>
      <p:sp>
        <p:nvSpPr>
          <p:cNvPr id="3" name="Holder 3"/>
          <p:cNvSpPr>
            <a:spLocks noGrp="1"/>
          </p:cNvSpPr>
          <p:nvPr>
            <p:ph type="body" idx="1"/>
          </p:nvPr>
        </p:nvSpPr>
        <p:spPr>
          <a:xfrm>
            <a:off x="341617" y="1231772"/>
            <a:ext cx="10832465" cy="1841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5/14/2022</a:t>
            </a:fld>
            <a:endParaRPr lang="en-US"/>
          </a:p>
        </p:txBody>
      </p:sp>
      <p:sp>
        <p:nvSpPr>
          <p:cNvPr id="6" name="Holder 6"/>
          <p:cNvSpPr>
            <a:spLocks noGrp="1"/>
          </p:cNvSpPr>
          <p:nvPr>
            <p:ph type="sldNum" sz="quarter" idx="7"/>
          </p:nvPr>
        </p:nvSpPr>
        <p:spPr>
          <a:xfrm>
            <a:off x="5865495" y="6472554"/>
            <a:ext cx="518795" cy="277495"/>
          </a:xfrm>
          <a:prstGeom prst="rect">
            <a:avLst/>
          </a:prstGeom>
        </p:spPr>
        <p:txBody>
          <a:bodyPr wrap="square" lIns="0" tIns="0" rIns="0" bIns="0">
            <a:spAutoFit/>
          </a:bodyPr>
          <a:lstStyle>
            <a:lvl1pPr>
              <a:defRPr sz="1200" b="0" i="0">
                <a:solidFill>
                  <a:srgbClr val="888888"/>
                </a:solidFill>
                <a:latin typeface="Calibri"/>
                <a:cs typeface="Calibri"/>
              </a:defRPr>
            </a:lvl1pPr>
          </a:lstStyle>
          <a:p>
            <a:pPr>
              <a:lnSpc>
                <a:spcPts val="1240"/>
              </a:lnSpc>
            </a:pPr>
            <a:r>
              <a:rPr spc="-5" dirty="0"/>
              <a:t>Slide</a:t>
            </a:r>
            <a:r>
              <a:rPr spc="-20" dirty="0"/>
              <a:t> </a:t>
            </a: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0.jp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4.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38.pn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5.png"/><Relationship Id="rId7"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jpg"/><Relationship Id="rId4" Type="http://schemas.openxmlformats.org/officeDocument/2006/relationships/image" Target="../media/image20.jpg"/><Relationship Id="rId9" Type="http://schemas.openxmlformats.org/officeDocument/2006/relationships/image" Target="../media/image50.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47.png"/><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jpg"/><Relationship Id="rId5" Type="http://schemas.openxmlformats.org/officeDocument/2006/relationships/image" Target="../media/image5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47.pn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47.png"/><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47.png"/><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47.pn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p:nvPr/>
        </p:nvSpPr>
        <p:spPr>
          <a:xfrm>
            <a:off x="6324600" y="2252658"/>
            <a:ext cx="2425700" cy="1556836"/>
          </a:xfrm>
          <a:prstGeom prst="rect">
            <a:avLst/>
          </a:prstGeom>
        </p:spPr>
        <p:txBody>
          <a:bodyPr vert="horz" wrap="square" lIns="0" tIns="40640" rIns="0" bIns="0" rtlCol="0">
            <a:spAutoFit/>
          </a:bodyPr>
          <a:lstStyle/>
          <a:p>
            <a:pPr marL="12700" marR="5080" algn="just">
              <a:lnSpc>
                <a:spcPct val="99900"/>
              </a:lnSpc>
              <a:spcBef>
                <a:spcPts val="320"/>
              </a:spcBef>
            </a:pPr>
            <a:r>
              <a:rPr sz="2400" spc="-15" dirty="0">
                <a:latin typeface="Times New Roman"/>
                <a:cs typeface="Times New Roman"/>
              </a:rPr>
              <a:t>RA18110020200</a:t>
            </a:r>
            <a:r>
              <a:rPr lang="en-US" sz="2400" spc="-15" dirty="0">
                <a:latin typeface="Times New Roman"/>
                <a:cs typeface="Times New Roman"/>
              </a:rPr>
              <a:t>85</a:t>
            </a:r>
            <a:r>
              <a:rPr sz="2400" spc="-15" dirty="0">
                <a:latin typeface="Times New Roman"/>
                <a:cs typeface="Times New Roman"/>
              </a:rPr>
              <a:t> </a:t>
            </a:r>
            <a:r>
              <a:rPr sz="2400" spc="-590" dirty="0">
                <a:latin typeface="Times New Roman"/>
                <a:cs typeface="Times New Roman"/>
              </a:rPr>
              <a:t> </a:t>
            </a:r>
            <a:r>
              <a:rPr sz="2400" spc="-15" dirty="0">
                <a:latin typeface="Times New Roman"/>
                <a:cs typeface="Times New Roman"/>
              </a:rPr>
              <a:t>RA18110020200</a:t>
            </a:r>
            <a:r>
              <a:rPr lang="en-US" sz="2400" spc="-15" dirty="0">
                <a:latin typeface="Times New Roman"/>
                <a:cs typeface="Times New Roman"/>
              </a:rPr>
              <a:t>75</a:t>
            </a:r>
            <a:r>
              <a:rPr sz="2400" spc="-15" dirty="0">
                <a:latin typeface="Times New Roman"/>
                <a:cs typeface="Times New Roman"/>
              </a:rPr>
              <a:t> </a:t>
            </a:r>
            <a:r>
              <a:rPr sz="2400" spc="-20" dirty="0">
                <a:latin typeface="Times New Roman"/>
                <a:cs typeface="Times New Roman"/>
              </a:rPr>
              <a:t>RA1811002020</a:t>
            </a:r>
            <a:r>
              <a:rPr lang="en-US" sz="2400" spc="-20" dirty="0">
                <a:latin typeface="Times New Roman"/>
                <a:cs typeface="Times New Roman"/>
              </a:rPr>
              <a:t>078</a:t>
            </a:r>
          </a:p>
          <a:p>
            <a:pPr marL="12700" marR="5080" algn="just">
              <a:lnSpc>
                <a:spcPct val="99900"/>
              </a:lnSpc>
              <a:spcBef>
                <a:spcPts val="320"/>
              </a:spcBef>
            </a:pPr>
            <a:r>
              <a:rPr sz="2400" spc="-15" dirty="0">
                <a:latin typeface="Times New Roman"/>
                <a:cs typeface="Times New Roman"/>
              </a:rPr>
              <a:t>RA1811002020</a:t>
            </a:r>
            <a:r>
              <a:rPr lang="en-US" sz="2400" spc="-15" dirty="0">
                <a:latin typeface="Times New Roman"/>
                <a:cs typeface="Times New Roman"/>
              </a:rPr>
              <a:t>110</a:t>
            </a:r>
            <a:endParaRPr sz="2400" dirty="0">
              <a:latin typeface="Times New Roman"/>
              <a:cs typeface="Times New Roman"/>
            </a:endParaRPr>
          </a:p>
        </p:txBody>
      </p:sp>
      <p:sp>
        <p:nvSpPr>
          <p:cNvPr id="18" name="object 18"/>
          <p:cNvSpPr txBox="1"/>
          <p:nvPr/>
        </p:nvSpPr>
        <p:spPr>
          <a:xfrm>
            <a:off x="3431518" y="1307925"/>
            <a:ext cx="3949065" cy="755650"/>
          </a:xfrm>
          <a:prstGeom prst="rect">
            <a:avLst/>
          </a:prstGeom>
        </p:spPr>
        <p:txBody>
          <a:bodyPr vert="horz" wrap="square" lIns="0" tIns="13335" rIns="0" bIns="0" rtlCol="0">
            <a:spAutoFit/>
          </a:bodyPr>
          <a:lstStyle/>
          <a:p>
            <a:pPr marR="73660" algn="ctr">
              <a:lnSpc>
                <a:spcPts val="2870"/>
              </a:lnSpc>
              <a:spcBef>
                <a:spcPts val="105"/>
              </a:spcBef>
            </a:pPr>
            <a:r>
              <a:rPr sz="2400" dirty="0">
                <a:latin typeface="Times New Roman"/>
                <a:cs typeface="Times New Roman"/>
              </a:rPr>
              <a:t>Project</a:t>
            </a:r>
            <a:r>
              <a:rPr sz="2400" spc="-110" dirty="0">
                <a:latin typeface="Times New Roman"/>
                <a:cs typeface="Times New Roman"/>
              </a:rPr>
              <a:t> </a:t>
            </a:r>
            <a:r>
              <a:rPr sz="2400" spc="-75" dirty="0">
                <a:latin typeface="Times New Roman"/>
                <a:cs typeface="Times New Roman"/>
              </a:rPr>
              <a:t>Work</a:t>
            </a:r>
            <a:endParaRPr sz="2400" dirty="0">
              <a:latin typeface="Times New Roman"/>
              <a:cs typeface="Times New Roman"/>
            </a:endParaRPr>
          </a:p>
          <a:p>
            <a:pPr algn="ctr">
              <a:lnSpc>
                <a:spcPts val="2870"/>
              </a:lnSpc>
            </a:pPr>
            <a:r>
              <a:rPr sz="2100" spc="-35" dirty="0">
                <a:latin typeface="Times New Roman"/>
                <a:cs typeface="Times New Roman"/>
              </a:rPr>
              <a:t>B.Tech-Mechanical</a:t>
            </a:r>
            <a:r>
              <a:rPr sz="2100" spc="345" dirty="0">
                <a:latin typeface="Times New Roman"/>
                <a:cs typeface="Times New Roman"/>
              </a:rPr>
              <a:t> </a:t>
            </a:r>
            <a:r>
              <a:rPr sz="2100" spc="-30" dirty="0">
                <a:latin typeface="Times New Roman"/>
                <a:cs typeface="Times New Roman"/>
              </a:rPr>
              <a:t>Engineering</a:t>
            </a:r>
            <a:endParaRPr sz="2100" dirty="0">
              <a:latin typeface="Times New Roman"/>
              <a:cs typeface="Times New Roman"/>
            </a:endParaRPr>
          </a:p>
        </p:txBody>
      </p:sp>
      <p:sp>
        <p:nvSpPr>
          <p:cNvPr id="22" name="object 22"/>
          <p:cNvSpPr txBox="1">
            <a:spLocks noGrp="1"/>
          </p:cNvSpPr>
          <p:nvPr>
            <p:ph type="title"/>
          </p:nvPr>
        </p:nvSpPr>
        <p:spPr>
          <a:xfrm>
            <a:off x="914400" y="135316"/>
            <a:ext cx="8839200" cy="751168"/>
          </a:xfrm>
          <a:prstGeom prst="rect">
            <a:avLst/>
          </a:prstGeom>
        </p:spPr>
        <p:txBody>
          <a:bodyPr vert="horz" wrap="square" lIns="0" tIns="27940" rIns="0" bIns="0" rtlCol="0">
            <a:spAutoFit/>
          </a:bodyPr>
          <a:lstStyle/>
          <a:p>
            <a:pPr marL="12700" marR="5080" algn="ctr">
              <a:lnSpc>
                <a:spcPts val="2850"/>
              </a:lnSpc>
              <a:spcBef>
                <a:spcPts val="220"/>
              </a:spcBef>
            </a:pPr>
            <a:r>
              <a:rPr lang="en-US" sz="2400" b="1" dirty="0">
                <a:solidFill>
                  <a:schemeClr val="tx1"/>
                </a:solidFill>
              </a:rPr>
              <a:t>Semi-Automated Welding Machine using Adaptive Control and Prediction Analysis using Machine Learning</a:t>
            </a:r>
            <a:endParaRPr sz="2400" b="1" dirty="0">
              <a:solidFill>
                <a:schemeClr val="tx1"/>
              </a:solidFill>
            </a:endParaRPr>
          </a:p>
        </p:txBody>
      </p:sp>
      <p:sp>
        <p:nvSpPr>
          <p:cNvPr id="24" name="object 24"/>
          <p:cNvSpPr txBox="1"/>
          <p:nvPr/>
        </p:nvSpPr>
        <p:spPr>
          <a:xfrm>
            <a:off x="2462276" y="2286000"/>
            <a:ext cx="2733930" cy="1523494"/>
          </a:xfrm>
          <a:prstGeom prst="rect">
            <a:avLst/>
          </a:prstGeom>
        </p:spPr>
        <p:txBody>
          <a:bodyPr vert="horz" wrap="square" lIns="0" tIns="13335" rIns="0" bIns="0" rtlCol="0">
            <a:spAutoFit/>
          </a:bodyPr>
          <a:lstStyle/>
          <a:p>
            <a:pPr marL="51435">
              <a:lnSpc>
                <a:spcPct val="100000"/>
              </a:lnSpc>
              <a:spcBef>
                <a:spcPts val="105"/>
              </a:spcBef>
            </a:pPr>
            <a:r>
              <a:rPr lang="en-US" sz="2400" spc="-15" dirty="0" err="1">
                <a:latin typeface="Times New Roman"/>
                <a:cs typeface="Times New Roman"/>
              </a:rPr>
              <a:t>Rushti</a:t>
            </a:r>
            <a:r>
              <a:rPr lang="en-US" sz="2400" spc="-15" dirty="0">
                <a:latin typeface="Times New Roman"/>
                <a:cs typeface="Times New Roman"/>
              </a:rPr>
              <a:t> </a:t>
            </a:r>
            <a:r>
              <a:rPr lang="en-US" sz="2400" spc="-15" dirty="0" err="1">
                <a:latin typeface="Times New Roman"/>
                <a:cs typeface="Times New Roman"/>
              </a:rPr>
              <a:t>Rajoli</a:t>
            </a:r>
            <a:r>
              <a:rPr lang="en-US" sz="2400" spc="-15" dirty="0">
                <a:latin typeface="Times New Roman"/>
                <a:cs typeface="Times New Roman"/>
              </a:rPr>
              <a:t> T</a:t>
            </a:r>
            <a:endParaRPr sz="2400" dirty="0">
              <a:latin typeface="Times New Roman"/>
              <a:cs typeface="Times New Roman"/>
            </a:endParaRPr>
          </a:p>
          <a:p>
            <a:pPr marL="12700" marR="5080" indent="5080">
              <a:lnSpc>
                <a:spcPct val="96400"/>
              </a:lnSpc>
              <a:spcBef>
                <a:spcPts val="185"/>
              </a:spcBef>
            </a:pPr>
            <a:r>
              <a:rPr lang="en-US" sz="2400" spc="-25" dirty="0">
                <a:latin typeface="Times New Roman"/>
                <a:cs typeface="Times New Roman"/>
              </a:rPr>
              <a:t>R. Danush Raghavan</a:t>
            </a:r>
            <a:r>
              <a:rPr sz="2400" spc="5" dirty="0">
                <a:latin typeface="Times New Roman"/>
                <a:cs typeface="Times New Roman"/>
              </a:rPr>
              <a:t> </a:t>
            </a:r>
            <a:endParaRPr lang="en-US" sz="2400" spc="-25" dirty="0">
              <a:latin typeface="Times New Roman"/>
              <a:cs typeface="Times New Roman"/>
            </a:endParaRPr>
          </a:p>
          <a:p>
            <a:pPr marL="12700" marR="5080" indent="5080">
              <a:lnSpc>
                <a:spcPct val="96400"/>
              </a:lnSpc>
              <a:spcBef>
                <a:spcPts val="185"/>
              </a:spcBef>
            </a:pPr>
            <a:r>
              <a:rPr lang="en-IN" sz="2400" spc="-25" dirty="0">
                <a:latin typeface="Times New Roman"/>
                <a:cs typeface="Times New Roman"/>
              </a:rPr>
              <a:t>M. </a:t>
            </a:r>
            <a:r>
              <a:rPr lang="en-IN" sz="2400" spc="-25" dirty="0" err="1">
                <a:latin typeface="Times New Roman"/>
                <a:cs typeface="Times New Roman"/>
              </a:rPr>
              <a:t>Gowshik</a:t>
            </a:r>
            <a:endParaRPr lang="en-IN" sz="2400" spc="-25" dirty="0">
              <a:latin typeface="Times New Roman"/>
              <a:cs typeface="Times New Roman"/>
            </a:endParaRPr>
          </a:p>
          <a:p>
            <a:pPr marL="12700" marR="5080" indent="5080">
              <a:lnSpc>
                <a:spcPct val="96400"/>
              </a:lnSpc>
              <a:spcBef>
                <a:spcPts val="185"/>
              </a:spcBef>
            </a:pPr>
            <a:r>
              <a:rPr lang="en-IN" sz="2400" spc="-25" dirty="0">
                <a:latin typeface="Times New Roman"/>
                <a:cs typeface="Times New Roman"/>
              </a:rPr>
              <a:t>J.R. Aravind</a:t>
            </a:r>
            <a:endParaRPr sz="2400" dirty="0">
              <a:latin typeface="Times New Roman"/>
              <a:cs typeface="Times New Roman"/>
            </a:endParaRPr>
          </a:p>
        </p:txBody>
      </p:sp>
      <p:pic>
        <p:nvPicPr>
          <p:cNvPr id="27" name="object 27"/>
          <p:cNvPicPr/>
          <p:nvPr/>
        </p:nvPicPr>
        <p:blipFill>
          <a:blip r:embed="rId2" cstate="print"/>
          <a:stretch>
            <a:fillRect/>
          </a:stretch>
        </p:blipFill>
        <p:spPr>
          <a:xfrm>
            <a:off x="10020300" y="135316"/>
            <a:ext cx="1819275" cy="952500"/>
          </a:xfrm>
          <a:prstGeom prst="rect">
            <a:avLst/>
          </a:prstGeom>
        </p:spPr>
      </p:pic>
      <p:sp>
        <p:nvSpPr>
          <p:cNvPr id="31" name="TextBox 30">
            <a:extLst>
              <a:ext uri="{FF2B5EF4-FFF2-40B4-BE49-F238E27FC236}">
                <a16:creationId xmlns:a16="http://schemas.microsoft.com/office/drawing/2014/main" id="{BE605024-B0CE-2057-9893-E9C0A32F385F}"/>
              </a:ext>
            </a:extLst>
          </p:cNvPr>
          <p:cNvSpPr txBox="1"/>
          <p:nvPr/>
        </p:nvSpPr>
        <p:spPr>
          <a:xfrm>
            <a:off x="2462276" y="4419600"/>
            <a:ext cx="6019800" cy="317009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Batch no: 33</a:t>
            </a:r>
          </a:p>
          <a:p>
            <a:pPr algn="ctr"/>
            <a:r>
              <a:rPr lang="en-US" sz="2000" dirty="0">
                <a:latin typeface="Times New Roman" panose="02020603050405020304" pitchFamily="18" charset="0"/>
                <a:cs typeface="Times New Roman" panose="02020603050405020304" pitchFamily="18" charset="0"/>
              </a:rPr>
              <a:t>Under the Guidance of</a:t>
            </a:r>
          </a:p>
          <a:p>
            <a:pPr algn="ctr"/>
            <a:r>
              <a:rPr lang="en-US" sz="2000" dirty="0">
                <a:latin typeface="Times New Roman" panose="02020603050405020304" pitchFamily="18" charset="0"/>
                <a:cs typeface="Times New Roman" panose="02020603050405020304" pitchFamily="18" charset="0"/>
              </a:rPr>
              <a:t>Mr. K. </a:t>
            </a:r>
            <a:r>
              <a:rPr lang="en-US" sz="2000" dirty="0" err="1">
                <a:latin typeface="Times New Roman" panose="02020603050405020304" pitchFamily="18" charset="0"/>
                <a:cs typeface="Times New Roman" panose="02020603050405020304" pitchFamily="18" charset="0"/>
              </a:rPr>
              <a:t>Vinothkumar</a:t>
            </a:r>
            <a:r>
              <a:rPr lang="en-US" sz="2000" dirty="0">
                <a:latin typeface="Times New Roman" panose="02020603050405020304" pitchFamily="18" charset="0"/>
                <a:cs typeface="Times New Roman" panose="02020603050405020304" pitchFamily="18" charset="0"/>
              </a:rPr>
              <a:t>, ME,.</a:t>
            </a:r>
          </a:p>
          <a:p>
            <a:pPr algn="ctr"/>
            <a:r>
              <a:rPr lang="en-US" sz="2000" dirty="0">
                <a:latin typeface="Times New Roman" panose="02020603050405020304" pitchFamily="18" charset="0"/>
                <a:cs typeface="Times New Roman" panose="02020603050405020304" pitchFamily="18" charset="0"/>
              </a:rPr>
              <a:t>Assistant professor (</a:t>
            </a:r>
            <a:r>
              <a:rPr lang="en-US" sz="2000" dirty="0" err="1">
                <a:latin typeface="Times New Roman" panose="02020603050405020304" pitchFamily="18" charset="0"/>
                <a:cs typeface="Times New Roman" panose="02020603050405020304" pitchFamily="18" charset="0"/>
              </a:rPr>
              <a:t>Sr.G</a:t>
            </a:r>
            <a:r>
              <a:rPr lang="en-US" sz="2000" dirty="0">
                <a:latin typeface="Times New Roman" panose="02020603050405020304" pitchFamily="18" charset="0"/>
                <a:cs typeface="Times New Roman" panose="02020603050405020304" pitchFamily="18" charset="0"/>
              </a:rPr>
              <a:t>)</a:t>
            </a:r>
          </a:p>
          <a:p>
            <a:pPr algn="ctr"/>
            <a:r>
              <a:rPr lang="en-US" sz="2000" spc="-25" dirty="0">
                <a:latin typeface="Times New Roman"/>
                <a:cs typeface="Times New Roman"/>
              </a:rPr>
              <a:t>D</a:t>
            </a:r>
            <a:r>
              <a:rPr lang="en-US" sz="2000" spc="10" dirty="0">
                <a:latin typeface="Times New Roman"/>
                <a:cs typeface="Times New Roman"/>
              </a:rPr>
              <a:t>e</a:t>
            </a:r>
            <a:r>
              <a:rPr lang="en-US" sz="2000" spc="45" dirty="0">
                <a:latin typeface="Times New Roman"/>
                <a:cs typeface="Times New Roman"/>
              </a:rPr>
              <a:t>p</a:t>
            </a:r>
            <a:r>
              <a:rPr lang="en-US" sz="2000" spc="10" dirty="0">
                <a:latin typeface="Times New Roman"/>
                <a:cs typeface="Times New Roman"/>
              </a:rPr>
              <a:t>ar</a:t>
            </a:r>
            <a:r>
              <a:rPr lang="en-US" sz="2000" spc="35" dirty="0">
                <a:latin typeface="Times New Roman"/>
                <a:cs typeface="Times New Roman"/>
              </a:rPr>
              <a:t>t</a:t>
            </a:r>
            <a:r>
              <a:rPr lang="en-US" sz="2000" spc="-55" dirty="0">
                <a:latin typeface="Times New Roman"/>
                <a:cs typeface="Times New Roman"/>
              </a:rPr>
              <a:t>m</a:t>
            </a:r>
            <a:r>
              <a:rPr lang="en-US" sz="2000" spc="10" dirty="0">
                <a:latin typeface="Times New Roman"/>
                <a:cs typeface="Times New Roman"/>
              </a:rPr>
              <a:t>e</a:t>
            </a:r>
            <a:r>
              <a:rPr lang="en-US" sz="2000" spc="45" dirty="0">
                <a:latin typeface="Times New Roman"/>
                <a:cs typeface="Times New Roman"/>
              </a:rPr>
              <a:t>n</a:t>
            </a:r>
            <a:r>
              <a:rPr lang="en-US" sz="2000" spc="5" dirty="0">
                <a:latin typeface="Times New Roman"/>
                <a:cs typeface="Times New Roman"/>
              </a:rPr>
              <a:t>t</a:t>
            </a:r>
            <a:r>
              <a:rPr lang="en-US" sz="2000" spc="-170" dirty="0">
                <a:latin typeface="Times New Roman"/>
                <a:cs typeface="Times New Roman"/>
              </a:rPr>
              <a:t> </a:t>
            </a:r>
            <a:r>
              <a:rPr lang="en-US" sz="2000" spc="45" dirty="0">
                <a:latin typeface="Times New Roman"/>
                <a:cs typeface="Times New Roman"/>
              </a:rPr>
              <a:t>o</a:t>
            </a:r>
            <a:r>
              <a:rPr lang="en-US" sz="2000" spc="5" dirty="0">
                <a:latin typeface="Times New Roman"/>
                <a:cs typeface="Times New Roman"/>
              </a:rPr>
              <a:t>f</a:t>
            </a:r>
            <a:r>
              <a:rPr lang="en-US" sz="2000" spc="-55" dirty="0">
                <a:latin typeface="Times New Roman"/>
                <a:cs typeface="Times New Roman"/>
              </a:rPr>
              <a:t> </a:t>
            </a:r>
            <a:r>
              <a:rPr lang="en-US" sz="2000" spc="15" dirty="0">
                <a:latin typeface="Times New Roman"/>
                <a:cs typeface="Times New Roman"/>
              </a:rPr>
              <a:t>Mec</a:t>
            </a:r>
            <a:r>
              <a:rPr lang="en-US" sz="2000" spc="45" dirty="0">
                <a:latin typeface="Times New Roman"/>
                <a:cs typeface="Times New Roman"/>
              </a:rPr>
              <a:t>h</a:t>
            </a:r>
            <a:r>
              <a:rPr lang="en-US" sz="2000" spc="10" dirty="0">
                <a:latin typeface="Times New Roman"/>
                <a:cs typeface="Times New Roman"/>
              </a:rPr>
              <a:t>a</a:t>
            </a:r>
            <a:r>
              <a:rPr lang="en-US" sz="2000" spc="45" dirty="0">
                <a:latin typeface="Times New Roman"/>
                <a:cs typeface="Times New Roman"/>
              </a:rPr>
              <a:t>n</a:t>
            </a:r>
            <a:r>
              <a:rPr lang="en-US" sz="2000" spc="-35" dirty="0">
                <a:latin typeface="Times New Roman"/>
                <a:cs typeface="Times New Roman"/>
              </a:rPr>
              <a:t>i</a:t>
            </a:r>
            <a:r>
              <a:rPr lang="en-US" sz="2000" spc="10" dirty="0">
                <a:latin typeface="Times New Roman"/>
                <a:cs typeface="Times New Roman"/>
              </a:rPr>
              <a:t>cal</a:t>
            </a:r>
            <a:r>
              <a:rPr lang="en-US" sz="2000" spc="-170" dirty="0">
                <a:latin typeface="Times New Roman"/>
                <a:cs typeface="Times New Roman"/>
              </a:rPr>
              <a:t> </a:t>
            </a:r>
            <a:r>
              <a:rPr lang="en-US" sz="2000" spc="50" dirty="0">
                <a:latin typeface="Times New Roman"/>
                <a:cs typeface="Times New Roman"/>
              </a:rPr>
              <a:t>En</a:t>
            </a:r>
            <a:r>
              <a:rPr lang="en-US" sz="2000" spc="-105" dirty="0">
                <a:latin typeface="Times New Roman"/>
                <a:cs typeface="Times New Roman"/>
              </a:rPr>
              <a:t>g</a:t>
            </a:r>
            <a:r>
              <a:rPr lang="en-US" sz="2000" spc="-35" dirty="0">
                <a:latin typeface="Times New Roman"/>
                <a:cs typeface="Times New Roman"/>
              </a:rPr>
              <a:t>i</a:t>
            </a:r>
            <a:r>
              <a:rPr lang="en-US" sz="2000" spc="45" dirty="0">
                <a:latin typeface="Times New Roman"/>
                <a:cs typeface="Times New Roman"/>
              </a:rPr>
              <a:t>n</a:t>
            </a:r>
            <a:r>
              <a:rPr lang="en-US" sz="2000" spc="10" dirty="0">
                <a:latin typeface="Times New Roman"/>
                <a:cs typeface="Times New Roman"/>
              </a:rPr>
              <a:t>eer</a:t>
            </a:r>
            <a:r>
              <a:rPr lang="en-US" sz="2000" spc="-35" dirty="0">
                <a:latin typeface="Times New Roman"/>
                <a:cs typeface="Times New Roman"/>
              </a:rPr>
              <a:t>i</a:t>
            </a:r>
            <a:r>
              <a:rPr lang="en-US" sz="2000" spc="45" dirty="0">
                <a:latin typeface="Times New Roman"/>
                <a:cs typeface="Times New Roman"/>
              </a:rPr>
              <a:t>n</a:t>
            </a:r>
            <a:r>
              <a:rPr lang="en-US" sz="2000" spc="10" dirty="0">
                <a:latin typeface="Times New Roman"/>
                <a:cs typeface="Times New Roman"/>
              </a:rPr>
              <a:t>g </a:t>
            </a:r>
          </a:p>
          <a:p>
            <a:pPr algn="ctr"/>
            <a:r>
              <a:rPr lang="en-US" sz="2000" spc="10" dirty="0">
                <a:latin typeface="Times New Roman"/>
                <a:cs typeface="Times New Roman"/>
              </a:rPr>
              <a:t> </a:t>
            </a:r>
            <a:r>
              <a:rPr lang="en-US" b="1" spc="15" dirty="0">
                <a:latin typeface="Times New Roman"/>
                <a:cs typeface="Times New Roman"/>
              </a:rPr>
              <a:t>SRM</a:t>
            </a:r>
            <a:r>
              <a:rPr lang="en-US" b="1" spc="470" dirty="0">
                <a:latin typeface="Times New Roman"/>
                <a:cs typeface="Times New Roman"/>
              </a:rPr>
              <a:t> </a:t>
            </a:r>
            <a:r>
              <a:rPr lang="en-US" b="1" spc="-25" dirty="0">
                <a:latin typeface="Times New Roman"/>
                <a:cs typeface="Times New Roman"/>
              </a:rPr>
              <a:t>INSTITUTE</a:t>
            </a:r>
            <a:r>
              <a:rPr lang="en-US" b="1" spc="210" dirty="0">
                <a:latin typeface="Times New Roman"/>
                <a:cs typeface="Times New Roman"/>
              </a:rPr>
              <a:t> </a:t>
            </a:r>
            <a:r>
              <a:rPr lang="en-US" b="1" spc="-5" dirty="0">
                <a:latin typeface="Times New Roman"/>
                <a:cs typeface="Times New Roman"/>
              </a:rPr>
              <a:t>OF</a:t>
            </a:r>
            <a:r>
              <a:rPr lang="en-US" b="1" spc="20" dirty="0">
                <a:latin typeface="Times New Roman"/>
                <a:cs typeface="Times New Roman"/>
              </a:rPr>
              <a:t> </a:t>
            </a:r>
            <a:r>
              <a:rPr lang="en-US" b="1" dirty="0">
                <a:latin typeface="Times New Roman"/>
                <a:cs typeface="Times New Roman"/>
              </a:rPr>
              <a:t>SCIENCE</a:t>
            </a:r>
            <a:r>
              <a:rPr lang="en-US" b="1" spc="-85" dirty="0">
                <a:latin typeface="Times New Roman"/>
                <a:cs typeface="Times New Roman"/>
              </a:rPr>
              <a:t> </a:t>
            </a:r>
            <a:r>
              <a:rPr lang="en-US" b="1" spc="-10" dirty="0">
                <a:latin typeface="Times New Roman"/>
                <a:cs typeface="Times New Roman"/>
              </a:rPr>
              <a:t>AND</a:t>
            </a:r>
            <a:r>
              <a:rPr lang="en-US" b="1" spc="-15" dirty="0">
                <a:latin typeface="Times New Roman"/>
                <a:cs typeface="Times New Roman"/>
              </a:rPr>
              <a:t> </a:t>
            </a:r>
            <a:r>
              <a:rPr lang="en-US" b="1" spc="-10" dirty="0">
                <a:latin typeface="Times New Roman"/>
                <a:cs typeface="Times New Roman"/>
              </a:rPr>
              <a:t>TECHNOLOGY</a:t>
            </a:r>
            <a:endParaRPr lang="en-US" b="1" dirty="0">
              <a:latin typeface="Times New Roman"/>
              <a:cs typeface="Times New Roman"/>
            </a:endParaRPr>
          </a:p>
          <a:p>
            <a:pPr marR="328930" algn="ctr">
              <a:lnSpc>
                <a:spcPct val="100000"/>
              </a:lnSpc>
              <a:spcBef>
                <a:spcPts val="5"/>
              </a:spcBef>
            </a:pPr>
            <a:r>
              <a:rPr lang="en-US" sz="2000" spc="5" dirty="0">
                <a:latin typeface="Times New Roman"/>
                <a:cs typeface="Times New Roman"/>
              </a:rPr>
              <a:t>       Ramapuram,Chennai-600089</a:t>
            </a:r>
            <a:endParaRPr lang="en-US" sz="2000" dirty="0">
              <a:latin typeface="Times New Roman"/>
              <a:cs typeface="Times New Roman"/>
            </a:endParaRPr>
          </a:p>
          <a:p>
            <a:pPr algn="ctr"/>
            <a:endParaRPr lang="en-US" sz="2000" dirty="0">
              <a:latin typeface="Times New Roman"/>
              <a:cs typeface="Times New Roman"/>
            </a:endParaRPr>
          </a:p>
          <a:p>
            <a:pPr algn="ctr"/>
            <a:endParaRPr lang="en-US"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954395" y="6485254"/>
            <a:ext cx="295910" cy="152400"/>
          </a:xfrm>
          <a:prstGeom prst="rect">
            <a:avLst/>
          </a:prstGeom>
        </p:spPr>
        <p:txBody>
          <a:bodyPr vert="horz" wrap="square" lIns="0" tIns="0" rIns="0" bIns="0" rtlCol="0">
            <a:spAutoFit/>
          </a:bodyPr>
          <a:lstStyle/>
          <a:p>
            <a:pPr>
              <a:lnSpc>
                <a:spcPts val="1140"/>
              </a:lnSpc>
            </a:pPr>
            <a:r>
              <a:rPr sz="1200" spc="-25" dirty="0">
                <a:solidFill>
                  <a:srgbClr val="888888"/>
                </a:solidFill>
                <a:latin typeface="Calibri"/>
                <a:cs typeface="Calibri"/>
              </a:rPr>
              <a:t>S</a:t>
            </a:r>
            <a:r>
              <a:rPr sz="1200" spc="20" dirty="0">
                <a:solidFill>
                  <a:srgbClr val="888888"/>
                </a:solidFill>
                <a:latin typeface="Calibri"/>
                <a:cs typeface="Calibri"/>
              </a:rPr>
              <a:t>li</a:t>
            </a:r>
            <a:r>
              <a:rPr sz="1200" spc="-30" dirty="0">
                <a:solidFill>
                  <a:srgbClr val="888888"/>
                </a:solidFill>
                <a:latin typeface="Calibri"/>
                <a:cs typeface="Calibri"/>
              </a:rPr>
              <a:t>d</a:t>
            </a:r>
            <a:r>
              <a:rPr sz="1200" dirty="0">
                <a:solidFill>
                  <a:srgbClr val="888888"/>
                </a:solidFill>
                <a:latin typeface="Calibri"/>
                <a:cs typeface="Calibri"/>
              </a:rPr>
              <a:t>e</a:t>
            </a:r>
            <a:endParaRPr sz="1200">
              <a:latin typeface="Calibri"/>
              <a:cs typeface="Calibri"/>
            </a:endParaRPr>
          </a:p>
        </p:txBody>
      </p:sp>
      <p:pic>
        <p:nvPicPr>
          <p:cNvPr id="3" name="object 3"/>
          <p:cNvPicPr/>
          <p:nvPr/>
        </p:nvPicPr>
        <p:blipFill>
          <a:blip r:embed="rId2" cstate="print"/>
          <a:stretch>
            <a:fillRect/>
          </a:stretch>
        </p:blipFill>
        <p:spPr>
          <a:xfrm>
            <a:off x="10372725" y="19050"/>
            <a:ext cx="1819275" cy="962025"/>
          </a:xfrm>
          <a:prstGeom prst="rect">
            <a:avLst/>
          </a:prstGeom>
        </p:spPr>
      </p:pic>
      <p:grpSp>
        <p:nvGrpSpPr>
          <p:cNvPr id="4" name="object 4"/>
          <p:cNvGrpSpPr/>
          <p:nvPr/>
        </p:nvGrpSpPr>
        <p:grpSpPr>
          <a:xfrm>
            <a:off x="47625" y="18986"/>
            <a:ext cx="10132060" cy="700405"/>
            <a:chOff x="47625" y="18986"/>
            <a:chExt cx="10132060" cy="700405"/>
          </a:xfrm>
        </p:grpSpPr>
        <p:pic>
          <p:nvPicPr>
            <p:cNvPr id="5" name="object 5"/>
            <p:cNvPicPr/>
            <p:nvPr/>
          </p:nvPicPr>
          <p:blipFill>
            <a:blip r:embed="rId3" cstate="print"/>
            <a:stretch>
              <a:fillRect/>
            </a:stretch>
          </p:blipFill>
          <p:spPr>
            <a:xfrm>
              <a:off x="119549" y="29857"/>
              <a:ext cx="10060050" cy="540360"/>
            </a:xfrm>
            <a:prstGeom prst="rect">
              <a:avLst/>
            </a:prstGeom>
          </p:spPr>
        </p:pic>
        <p:pic>
          <p:nvPicPr>
            <p:cNvPr id="6" name="object 6"/>
            <p:cNvPicPr/>
            <p:nvPr/>
          </p:nvPicPr>
          <p:blipFill>
            <a:blip r:embed="rId4" cstate="print"/>
            <a:stretch>
              <a:fillRect/>
            </a:stretch>
          </p:blipFill>
          <p:spPr>
            <a:xfrm>
              <a:off x="47625" y="18986"/>
              <a:ext cx="2271776" cy="700087"/>
            </a:xfrm>
            <a:prstGeom prst="rect">
              <a:avLst/>
            </a:prstGeom>
          </p:spPr>
        </p:pic>
      </p:grpSp>
      <p:sp>
        <p:nvSpPr>
          <p:cNvPr id="7" name="object 7"/>
          <p:cNvSpPr txBox="1">
            <a:spLocks noGrp="1"/>
          </p:cNvSpPr>
          <p:nvPr>
            <p:ph type="title"/>
          </p:nvPr>
        </p:nvSpPr>
        <p:spPr>
          <a:xfrm>
            <a:off x="254634" y="112077"/>
            <a:ext cx="1864360" cy="391795"/>
          </a:xfrm>
          <a:prstGeom prst="rect">
            <a:avLst/>
          </a:prstGeom>
        </p:spPr>
        <p:txBody>
          <a:bodyPr vert="horz" wrap="square" lIns="0" tIns="12700" rIns="0" bIns="0" rtlCol="0">
            <a:spAutoFit/>
          </a:bodyPr>
          <a:lstStyle/>
          <a:p>
            <a:pPr marL="12700">
              <a:lnSpc>
                <a:spcPct val="100000"/>
              </a:lnSpc>
              <a:spcBef>
                <a:spcPts val="100"/>
              </a:spcBef>
            </a:pPr>
            <a:r>
              <a:rPr sz="2400" spc="-75" dirty="0"/>
              <a:t>Work</a:t>
            </a:r>
            <a:r>
              <a:rPr sz="2400" spc="5" dirty="0"/>
              <a:t> </a:t>
            </a:r>
            <a:r>
              <a:rPr sz="2400" spc="-25" dirty="0"/>
              <a:t>Schedule</a:t>
            </a:r>
            <a:endParaRPr sz="2400"/>
          </a:p>
        </p:txBody>
      </p:sp>
      <p:pic>
        <p:nvPicPr>
          <p:cNvPr id="8" name="object 8"/>
          <p:cNvPicPr/>
          <p:nvPr/>
        </p:nvPicPr>
        <p:blipFill>
          <a:blip r:embed="rId5" cstate="print"/>
          <a:stretch>
            <a:fillRect/>
          </a:stretch>
        </p:blipFill>
        <p:spPr>
          <a:xfrm>
            <a:off x="0" y="6496049"/>
            <a:ext cx="12191999" cy="361949"/>
          </a:xfrm>
          <a:prstGeom prst="rect">
            <a:avLst/>
          </a:prstGeom>
        </p:spPr>
      </p:pic>
      <p:graphicFrame>
        <p:nvGraphicFramePr>
          <p:cNvPr id="9" name="object 9"/>
          <p:cNvGraphicFramePr>
            <a:graphicFrameLocks noGrp="1"/>
          </p:cNvGraphicFramePr>
          <p:nvPr>
            <p:extLst>
              <p:ext uri="{D42A27DB-BD31-4B8C-83A1-F6EECF244321}">
                <p14:modId xmlns:p14="http://schemas.microsoft.com/office/powerpoint/2010/main" val="2365277090"/>
              </p:ext>
            </p:extLst>
          </p:nvPr>
        </p:nvGraphicFramePr>
        <p:xfrm>
          <a:off x="1524000" y="960409"/>
          <a:ext cx="6626225" cy="4389117"/>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5773420">
                  <a:extLst>
                    <a:ext uri="{9D8B030D-6E8A-4147-A177-3AD203B41FA5}">
                      <a16:colId xmlns:a16="http://schemas.microsoft.com/office/drawing/2014/main" val="20001"/>
                    </a:ext>
                  </a:extLst>
                </a:gridCol>
              </a:tblGrid>
              <a:tr h="365760">
                <a:tc>
                  <a:txBody>
                    <a:bodyPr/>
                    <a:lstStyle/>
                    <a:p>
                      <a:pPr marL="92075">
                        <a:lnSpc>
                          <a:spcPct val="100000"/>
                        </a:lnSpc>
                        <a:spcBef>
                          <a:spcPts val="215"/>
                        </a:spcBef>
                      </a:pPr>
                      <a:r>
                        <a:rPr sz="1800" b="1" spc="-20" dirty="0">
                          <a:latin typeface="Calibri"/>
                          <a:cs typeface="Calibri"/>
                        </a:rPr>
                        <a:t>Week</a:t>
                      </a:r>
                      <a:endParaRPr sz="1800">
                        <a:latin typeface="Calibri"/>
                        <a:cs typeface="Calibri"/>
                      </a:endParaRPr>
                    </a:p>
                  </a:txBody>
                  <a:tcPr marL="0" marR="0" marT="27305" marB="0">
                    <a:lnL w="12700">
                      <a:solidFill>
                        <a:srgbClr val="5B9BD4"/>
                      </a:solidFill>
                      <a:prstDash val="solid"/>
                    </a:lnL>
                    <a:lnR w="12700">
                      <a:solidFill>
                        <a:srgbClr val="5B9BD4"/>
                      </a:solidFill>
                      <a:prstDash val="solid"/>
                    </a:lnR>
                    <a:lnT w="12700">
                      <a:solidFill>
                        <a:srgbClr val="5B9BD4"/>
                      </a:solidFill>
                      <a:prstDash val="solid"/>
                    </a:lnT>
                    <a:lnB w="28575">
                      <a:solidFill>
                        <a:srgbClr val="5B9BD4"/>
                      </a:solidFill>
                      <a:prstDash val="solid"/>
                    </a:lnB>
                  </a:tcPr>
                </a:tc>
                <a:tc>
                  <a:txBody>
                    <a:bodyPr/>
                    <a:lstStyle/>
                    <a:p>
                      <a:pPr marL="92710">
                        <a:lnSpc>
                          <a:spcPct val="100000"/>
                        </a:lnSpc>
                        <a:spcBef>
                          <a:spcPts val="215"/>
                        </a:spcBef>
                      </a:pPr>
                      <a:r>
                        <a:rPr sz="1800" b="1" spc="-5" dirty="0">
                          <a:latin typeface="Calibri"/>
                          <a:cs typeface="Calibri"/>
                        </a:rPr>
                        <a:t>Work</a:t>
                      </a:r>
                      <a:r>
                        <a:rPr sz="1800" b="1" spc="-95" dirty="0">
                          <a:latin typeface="Calibri"/>
                          <a:cs typeface="Calibri"/>
                        </a:rPr>
                        <a:t> </a:t>
                      </a:r>
                      <a:r>
                        <a:rPr sz="1800" b="1" spc="-5" dirty="0">
                          <a:latin typeface="Calibri"/>
                          <a:cs typeface="Calibri"/>
                        </a:rPr>
                        <a:t>Schedule</a:t>
                      </a:r>
                      <a:endParaRPr sz="1800">
                        <a:latin typeface="Calibri"/>
                        <a:cs typeface="Calibri"/>
                      </a:endParaRPr>
                    </a:p>
                  </a:txBody>
                  <a:tcPr marL="0" marR="0" marT="27305" marB="0">
                    <a:lnL w="12700">
                      <a:solidFill>
                        <a:srgbClr val="5B9BD4"/>
                      </a:solidFill>
                      <a:prstDash val="solid"/>
                    </a:lnL>
                    <a:lnR w="12700">
                      <a:solidFill>
                        <a:srgbClr val="5B9BD4"/>
                      </a:solidFill>
                      <a:prstDash val="solid"/>
                    </a:lnR>
                    <a:lnT w="12700">
                      <a:solidFill>
                        <a:srgbClr val="5B9BD4"/>
                      </a:solidFill>
                      <a:prstDash val="solid"/>
                    </a:lnT>
                    <a:lnB w="28575">
                      <a:solidFill>
                        <a:srgbClr val="5B9BD4"/>
                      </a:solidFill>
                      <a:prstDash val="solid"/>
                    </a:lnB>
                  </a:tcPr>
                </a:tc>
                <a:extLst>
                  <a:ext uri="{0D108BD9-81ED-4DB2-BD59-A6C34878D82A}">
                    <a16:rowId xmlns:a16="http://schemas.microsoft.com/office/drawing/2014/main" val="10000"/>
                  </a:ext>
                </a:extLst>
              </a:tr>
              <a:tr h="365760">
                <a:tc>
                  <a:txBody>
                    <a:bodyPr/>
                    <a:lstStyle/>
                    <a:p>
                      <a:pPr marL="92075">
                        <a:lnSpc>
                          <a:spcPct val="100000"/>
                        </a:lnSpc>
                        <a:spcBef>
                          <a:spcPts val="225"/>
                        </a:spcBef>
                      </a:pPr>
                      <a:r>
                        <a:rPr sz="1800" dirty="0">
                          <a:latin typeface="Calibri"/>
                          <a:cs typeface="Calibri"/>
                        </a:rPr>
                        <a:t>1</a:t>
                      </a:r>
                      <a:endParaRPr sz="1800">
                        <a:latin typeface="Calibri"/>
                        <a:cs typeface="Calibri"/>
                      </a:endParaRPr>
                    </a:p>
                  </a:txBody>
                  <a:tcPr marL="0" marR="0" marT="28575" marB="0">
                    <a:lnL w="12700">
                      <a:solidFill>
                        <a:srgbClr val="5B9BD4"/>
                      </a:solidFill>
                      <a:prstDash val="solid"/>
                    </a:lnL>
                    <a:lnR w="12700">
                      <a:solidFill>
                        <a:srgbClr val="5B9BD4"/>
                      </a:solidFill>
                      <a:prstDash val="solid"/>
                    </a:lnR>
                    <a:lnT w="28575">
                      <a:solidFill>
                        <a:srgbClr val="5B9BD4"/>
                      </a:solidFill>
                      <a:prstDash val="solid"/>
                    </a:lnT>
                    <a:lnB w="12700">
                      <a:solidFill>
                        <a:srgbClr val="5B9BD4"/>
                      </a:solidFill>
                      <a:prstDash val="solid"/>
                    </a:lnB>
                    <a:solidFill>
                      <a:srgbClr val="DEEBF6"/>
                    </a:solidFill>
                  </a:tcPr>
                </a:tc>
                <a:tc>
                  <a:txBody>
                    <a:bodyPr/>
                    <a:lstStyle/>
                    <a:p>
                      <a:pPr marL="92710">
                        <a:lnSpc>
                          <a:spcPct val="100000"/>
                        </a:lnSpc>
                        <a:spcBef>
                          <a:spcPts val="225"/>
                        </a:spcBef>
                      </a:pPr>
                      <a:r>
                        <a:rPr sz="1800" dirty="0">
                          <a:latin typeface="Calibri"/>
                          <a:cs typeface="Calibri"/>
                        </a:rPr>
                        <a:t>Literature</a:t>
                      </a:r>
                      <a:r>
                        <a:rPr sz="1800" spc="-95" dirty="0">
                          <a:latin typeface="Calibri"/>
                          <a:cs typeface="Calibri"/>
                        </a:rPr>
                        <a:t> </a:t>
                      </a:r>
                      <a:r>
                        <a:rPr sz="1800" spc="5" dirty="0">
                          <a:latin typeface="Calibri"/>
                          <a:cs typeface="Calibri"/>
                        </a:rPr>
                        <a:t>Review</a:t>
                      </a:r>
                      <a:r>
                        <a:rPr sz="1800" spc="-110" dirty="0">
                          <a:latin typeface="Calibri"/>
                          <a:cs typeface="Calibri"/>
                        </a:rPr>
                        <a:t> </a:t>
                      </a:r>
                      <a:r>
                        <a:rPr sz="1800" spc="-30" dirty="0">
                          <a:latin typeface="Calibri"/>
                          <a:cs typeface="Calibri"/>
                        </a:rPr>
                        <a:t>for</a:t>
                      </a:r>
                      <a:r>
                        <a:rPr sz="1800" spc="25" dirty="0">
                          <a:latin typeface="Calibri"/>
                          <a:cs typeface="Calibri"/>
                        </a:rPr>
                        <a:t> </a:t>
                      </a:r>
                      <a:r>
                        <a:rPr sz="1800" dirty="0">
                          <a:latin typeface="Calibri"/>
                          <a:cs typeface="Calibri"/>
                        </a:rPr>
                        <a:t>Problem</a:t>
                      </a:r>
                      <a:r>
                        <a:rPr sz="1800" spc="-30" dirty="0">
                          <a:latin typeface="Calibri"/>
                          <a:cs typeface="Calibri"/>
                        </a:rPr>
                        <a:t> </a:t>
                      </a:r>
                      <a:r>
                        <a:rPr sz="1800" spc="10" dirty="0">
                          <a:latin typeface="Calibri"/>
                          <a:cs typeface="Calibri"/>
                        </a:rPr>
                        <a:t>Identification</a:t>
                      </a:r>
                      <a:endParaRPr sz="1800">
                        <a:latin typeface="Calibri"/>
                        <a:cs typeface="Calibri"/>
                      </a:endParaRPr>
                    </a:p>
                  </a:txBody>
                  <a:tcPr marL="0" marR="0" marT="28575" marB="0">
                    <a:lnL w="12700">
                      <a:solidFill>
                        <a:srgbClr val="5B9BD4"/>
                      </a:solidFill>
                      <a:prstDash val="solid"/>
                    </a:lnL>
                    <a:lnR w="12700">
                      <a:solidFill>
                        <a:srgbClr val="5B9BD4"/>
                      </a:solidFill>
                      <a:prstDash val="solid"/>
                    </a:lnR>
                    <a:lnT w="28575">
                      <a:solidFill>
                        <a:srgbClr val="5B9BD4"/>
                      </a:solidFill>
                      <a:prstDash val="solid"/>
                    </a:lnT>
                    <a:lnB w="12700">
                      <a:solidFill>
                        <a:srgbClr val="5B9BD4"/>
                      </a:solidFill>
                      <a:prstDash val="solid"/>
                    </a:lnB>
                    <a:solidFill>
                      <a:srgbClr val="DEEBF6"/>
                    </a:solidFill>
                  </a:tcPr>
                </a:tc>
                <a:extLst>
                  <a:ext uri="{0D108BD9-81ED-4DB2-BD59-A6C34878D82A}">
                    <a16:rowId xmlns:a16="http://schemas.microsoft.com/office/drawing/2014/main" val="10001"/>
                  </a:ext>
                </a:extLst>
              </a:tr>
              <a:tr h="365759">
                <a:tc>
                  <a:txBody>
                    <a:bodyPr/>
                    <a:lstStyle/>
                    <a:p>
                      <a:pPr marL="92075">
                        <a:lnSpc>
                          <a:spcPct val="100000"/>
                        </a:lnSpc>
                        <a:spcBef>
                          <a:spcPts val="225"/>
                        </a:spcBef>
                      </a:pPr>
                      <a:r>
                        <a:rPr sz="1800" dirty="0">
                          <a:latin typeface="Calibri"/>
                          <a:cs typeface="Calibri"/>
                        </a:rPr>
                        <a:t>2</a:t>
                      </a:r>
                      <a:endParaRPr sz="1800">
                        <a:latin typeface="Calibri"/>
                        <a:cs typeface="Calibri"/>
                      </a:endParaRPr>
                    </a:p>
                  </a:txBody>
                  <a:tcPr marL="0" marR="0" marT="28575"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tcPr>
                </a:tc>
                <a:tc>
                  <a:txBody>
                    <a:bodyPr/>
                    <a:lstStyle/>
                    <a:p>
                      <a:pPr marL="92710">
                        <a:lnSpc>
                          <a:spcPct val="100000"/>
                        </a:lnSpc>
                        <a:spcBef>
                          <a:spcPts val="225"/>
                        </a:spcBef>
                      </a:pPr>
                      <a:r>
                        <a:rPr sz="1800" dirty="0">
                          <a:latin typeface="Calibri"/>
                          <a:cs typeface="Calibri"/>
                        </a:rPr>
                        <a:t>Literature</a:t>
                      </a:r>
                      <a:r>
                        <a:rPr sz="1800" spc="-95" dirty="0">
                          <a:latin typeface="Calibri"/>
                          <a:cs typeface="Calibri"/>
                        </a:rPr>
                        <a:t> </a:t>
                      </a:r>
                      <a:r>
                        <a:rPr sz="1800" spc="5" dirty="0">
                          <a:latin typeface="Calibri"/>
                          <a:cs typeface="Calibri"/>
                        </a:rPr>
                        <a:t>Review</a:t>
                      </a:r>
                      <a:r>
                        <a:rPr sz="1800" spc="-105" dirty="0">
                          <a:latin typeface="Calibri"/>
                          <a:cs typeface="Calibri"/>
                        </a:rPr>
                        <a:t> </a:t>
                      </a:r>
                      <a:r>
                        <a:rPr sz="1800" spc="-30" dirty="0">
                          <a:latin typeface="Calibri"/>
                          <a:cs typeface="Calibri"/>
                        </a:rPr>
                        <a:t>for</a:t>
                      </a:r>
                      <a:r>
                        <a:rPr sz="1800" spc="30" dirty="0">
                          <a:latin typeface="Calibri"/>
                          <a:cs typeface="Calibri"/>
                        </a:rPr>
                        <a:t> </a:t>
                      </a:r>
                      <a:r>
                        <a:rPr sz="1800" spc="10" dirty="0">
                          <a:latin typeface="Calibri"/>
                          <a:cs typeface="Calibri"/>
                        </a:rPr>
                        <a:t>Material</a:t>
                      </a:r>
                      <a:r>
                        <a:rPr sz="1800" spc="-140" dirty="0">
                          <a:latin typeface="Calibri"/>
                          <a:cs typeface="Calibri"/>
                        </a:rPr>
                        <a:t> </a:t>
                      </a:r>
                      <a:r>
                        <a:rPr sz="1800" spc="10" dirty="0">
                          <a:latin typeface="Calibri"/>
                          <a:cs typeface="Calibri"/>
                        </a:rPr>
                        <a:t>Identification</a:t>
                      </a:r>
                      <a:endParaRPr sz="1800">
                        <a:latin typeface="Calibri"/>
                        <a:cs typeface="Calibri"/>
                      </a:endParaRPr>
                    </a:p>
                  </a:txBody>
                  <a:tcPr marL="0" marR="0" marT="28575"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tcPr>
                </a:tc>
                <a:extLst>
                  <a:ext uri="{0D108BD9-81ED-4DB2-BD59-A6C34878D82A}">
                    <a16:rowId xmlns:a16="http://schemas.microsoft.com/office/drawing/2014/main" val="10002"/>
                  </a:ext>
                </a:extLst>
              </a:tr>
              <a:tr h="365760">
                <a:tc>
                  <a:txBody>
                    <a:bodyPr/>
                    <a:lstStyle/>
                    <a:p>
                      <a:pPr marL="92075">
                        <a:lnSpc>
                          <a:spcPct val="100000"/>
                        </a:lnSpc>
                        <a:spcBef>
                          <a:spcPts val="229"/>
                        </a:spcBef>
                      </a:pPr>
                      <a:r>
                        <a:rPr sz="1800" dirty="0">
                          <a:latin typeface="Calibri"/>
                          <a:cs typeface="Calibri"/>
                        </a:rPr>
                        <a:t>3</a:t>
                      </a:r>
                      <a:endParaRPr sz="1800">
                        <a:latin typeface="Calibri"/>
                        <a:cs typeface="Calibri"/>
                      </a:endParaRPr>
                    </a:p>
                  </a:txBody>
                  <a:tcPr marL="0" marR="0" marT="29209"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solidFill>
                      <a:srgbClr val="DEEBF6"/>
                    </a:solidFill>
                  </a:tcPr>
                </a:tc>
                <a:tc>
                  <a:txBody>
                    <a:bodyPr/>
                    <a:lstStyle/>
                    <a:p>
                      <a:pPr marL="92710">
                        <a:lnSpc>
                          <a:spcPct val="100000"/>
                        </a:lnSpc>
                        <a:spcBef>
                          <a:spcPts val="229"/>
                        </a:spcBef>
                      </a:pPr>
                      <a:r>
                        <a:rPr sz="1800" dirty="0">
                          <a:latin typeface="Calibri"/>
                          <a:cs typeface="Calibri"/>
                        </a:rPr>
                        <a:t>Literature</a:t>
                      </a:r>
                      <a:r>
                        <a:rPr sz="1800" spc="-100" dirty="0">
                          <a:latin typeface="Calibri"/>
                          <a:cs typeface="Calibri"/>
                        </a:rPr>
                        <a:t> </a:t>
                      </a:r>
                      <a:r>
                        <a:rPr sz="1800" spc="5" dirty="0">
                          <a:latin typeface="Calibri"/>
                          <a:cs typeface="Calibri"/>
                        </a:rPr>
                        <a:t>Review</a:t>
                      </a:r>
                      <a:r>
                        <a:rPr sz="1800" spc="-114" dirty="0">
                          <a:latin typeface="Calibri"/>
                          <a:cs typeface="Calibri"/>
                        </a:rPr>
                        <a:t> </a:t>
                      </a:r>
                      <a:r>
                        <a:rPr sz="1800" spc="-30" dirty="0">
                          <a:latin typeface="Calibri"/>
                          <a:cs typeface="Calibri"/>
                        </a:rPr>
                        <a:t>for</a:t>
                      </a:r>
                      <a:r>
                        <a:rPr sz="1800" spc="15" dirty="0">
                          <a:latin typeface="Calibri"/>
                          <a:cs typeface="Calibri"/>
                        </a:rPr>
                        <a:t> </a:t>
                      </a:r>
                      <a:r>
                        <a:rPr sz="1800" spc="5" dirty="0">
                          <a:latin typeface="Calibri"/>
                          <a:cs typeface="Calibri"/>
                        </a:rPr>
                        <a:t>selection</a:t>
                      </a:r>
                      <a:r>
                        <a:rPr sz="1800" dirty="0">
                          <a:latin typeface="Calibri"/>
                          <a:cs typeface="Calibri"/>
                        </a:rPr>
                        <a:t> </a:t>
                      </a:r>
                      <a:r>
                        <a:rPr sz="1800" spc="10" dirty="0">
                          <a:latin typeface="Calibri"/>
                          <a:cs typeface="Calibri"/>
                        </a:rPr>
                        <a:t>of</a:t>
                      </a:r>
                      <a:r>
                        <a:rPr sz="1800" spc="-55" dirty="0">
                          <a:latin typeface="Calibri"/>
                          <a:cs typeface="Calibri"/>
                        </a:rPr>
                        <a:t> </a:t>
                      </a:r>
                      <a:r>
                        <a:rPr sz="1800" spc="-15" dirty="0">
                          <a:latin typeface="Calibri"/>
                          <a:cs typeface="Calibri"/>
                        </a:rPr>
                        <a:t>Testing</a:t>
                      </a:r>
                      <a:endParaRPr sz="1800">
                        <a:latin typeface="Calibri"/>
                        <a:cs typeface="Calibri"/>
                      </a:endParaRPr>
                    </a:p>
                  </a:txBody>
                  <a:tcPr marL="0" marR="0" marT="29209"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solidFill>
                      <a:srgbClr val="DEEBF6"/>
                    </a:solidFill>
                  </a:tcPr>
                </a:tc>
                <a:extLst>
                  <a:ext uri="{0D108BD9-81ED-4DB2-BD59-A6C34878D82A}">
                    <a16:rowId xmlns:a16="http://schemas.microsoft.com/office/drawing/2014/main" val="10003"/>
                  </a:ext>
                </a:extLst>
              </a:tr>
              <a:tr h="365760">
                <a:tc>
                  <a:txBody>
                    <a:bodyPr/>
                    <a:lstStyle/>
                    <a:p>
                      <a:pPr marL="92075">
                        <a:lnSpc>
                          <a:spcPct val="100000"/>
                        </a:lnSpc>
                        <a:spcBef>
                          <a:spcPts val="229"/>
                        </a:spcBef>
                      </a:pPr>
                      <a:r>
                        <a:rPr sz="1800" dirty="0">
                          <a:latin typeface="Calibri"/>
                          <a:cs typeface="Calibri"/>
                        </a:rPr>
                        <a:t>4</a:t>
                      </a:r>
                      <a:endParaRPr sz="1800">
                        <a:latin typeface="Calibri"/>
                        <a:cs typeface="Calibri"/>
                      </a:endParaRPr>
                    </a:p>
                  </a:txBody>
                  <a:tcPr marL="0" marR="0" marT="29209"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tcPr>
                </a:tc>
                <a:tc>
                  <a:txBody>
                    <a:bodyPr/>
                    <a:lstStyle/>
                    <a:p>
                      <a:pPr marL="92710">
                        <a:lnSpc>
                          <a:spcPct val="100000"/>
                        </a:lnSpc>
                        <a:spcBef>
                          <a:spcPts val="229"/>
                        </a:spcBef>
                      </a:pPr>
                      <a:r>
                        <a:rPr sz="1800" dirty="0">
                          <a:latin typeface="Calibri"/>
                          <a:cs typeface="Calibri"/>
                        </a:rPr>
                        <a:t>Problem</a:t>
                      </a:r>
                      <a:r>
                        <a:rPr sz="1800" spc="-55" dirty="0">
                          <a:latin typeface="Calibri"/>
                          <a:cs typeface="Calibri"/>
                        </a:rPr>
                        <a:t> </a:t>
                      </a:r>
                      <a:r>
                        <a:rPr sz="1800" spc="10" dirty="0">
                          <a:latin typeface="Calibri"/>
                          <a:cs typeface="Calibri"/>
                        </a:rPr>
                        <a:t>Identification</a:t>
                      </a:r>
                      <a:endParaRPr sz="1800">
                        <a:latin typeface="Calibri"/>
                        <a:cs typeface="Calibri"/>
                      </a:endParaRPr>
                    </a:p>
                  </a:txBody>
                  <a:tcPr marL="0" marR="0" marT="29209"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tcPr>
                </a:tc>
                <a:extLst>
                  <a:ext uri="{0D108BD9-81ED-4DB2-BD59-A6C34878D82A}">
                    <a16:rowId xmlns:a16="http://schemas.microsoft.com/office/drawing/2014/main" val="10004"/>
                  </a:ext>
                </a:extLst>
              </a:tr>
              <a:tr h="365760">
                <a:tc>
                  <a:txBody>
                    <a:bodyPr/>
                    <a:lstStyle/>
                    <a:p>
                      <a:pPr marL="92075">
                        <a:lnSpc>
                          <a:spcPct val="100000"/>
                        </a:lnSpc>
                        <a:spcBef>
                          <a:spcPts val="235"/>
                        </a:spcBef>
                      </a:pPr>
                      <a:r>
                        <a:rPr sz="1800" dirty="0">
                          <a:latin typeface="Calibri"/>
                          <a:cs typeface="Calibri"/>
                        </a:rPr>
                        <a:t>5</a:t>
                      </a:r>
                      <a:endParaRPr sz="1800">
                        <a:latin typeface="Calibri"/>
                        <a:cs typeface="Calibri"/>
                      </a:endParaRPr>
                    </a:p>
                  </a:txBody>
                  <a:tcPr marL="0" marR="0" marT="29845"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solidFill>
                      <a:srgbClr val="DEEBF6"/>
                    </a:solidFill>
                  </a:tcPr>
                </a:tc>
                <a:tc>
                  <a:txBody>
                    <a:bodyPr/>
                    <a:lstStyle/>
                    <a:p>
                      <a:pPr marL="92710">
                        <a:lnSpc>
                          <a:spcPct val="100000"/>
                        </a:lnSpc>
                        <a:spcBef>
                          <a:spcPts val="235"/>
                        </a:spcBef>
                      </a:pPr>
                      <a:r>
                        <a:rPr sz="1800" spc="-30" dirty="0">
                          <a:latin typeface="Calibri"/>
                          <a:cs typeface="Calibri"/>
                        </a:rPr>
                        <a:t>Pr</a:t>
                      </a:r>
                      <a:r>
                        <a:rPr sz="1800" spc="20" dirty="0">
                          <a:latin typeface="Calibri"/>
                          <a:cs typeface="Calibri"/>
                        </a:rPr>
                        <a:t>o</a:t>
                      </a:r>
                      <a:r>
                        <a:rPr sz="1800" spc="25" dirty="0">
                          <a:latin typeface="Calibri"/>
                          <a:cs typeface="Calibri"/>
                        </a:rPr>
                        <a:t>b</a:t>
                      </a:r>
                      <a:r>
                        <a:rPr sz="1800" spc="35" dirty="0">
                          <a:latin typeface="Calibri"/>
                          <a:cs typeface="Calibri"/>
                        </a:rPr>
                        <a:t>l</a:t>
                      </a:r>
                      <a:r>
                        <a:rPr sz="1800" dirty="0">
                          <a:latin typeface="Calibri"/>
                          <a:cs typeface="Calibri"/>
                        </a:rPr>
                        <a:t>em</a:t>
                      </a:r>
                      <a:r>
                        <a:rPr sz="1800" spc="-40" dirty="0">
                          <a:latin typeface="Calibri"/>
                          <a:cs typeface="Calibri"/>
                        </a:rPr>
                        <a:t> </a:t>
                      </a:r>
                      <a:r>
                        <a:rPr sz="1800" spc="30" dirty="0">
                          <a:latin typeface="Calibri"/>
                          <a:cs typeface="Calibri"/>
                        </a:rPr>
                        <a:t>M</a:t>
                      </a:r>
                      <a:r>
                        <a:rPr sz="1800" dirty="0">
                          <a:latin typeface="Calibri"/>
                          <a:cs typeface="Calibri"/>
                        </a:rPr>
                        <a:t>et</a:t>
                      </a:r>
                      <a:r>
                        <a:rPr sz="1800" spc="30" dirty="0">
                          <a:latin typeface="Calibri"/>
                          <a:cs typeface="Calibri"/>
                        </a:rPr>
                        <a:t>h</a:t>
                      </a:r>
                      <a:r>
                        <a:rPr sz="1800" spc="20" dirty="0">
                          <a:latin typeface="Calibri"/>
                          <a:cs typeface="Calibri"/>
                        </a:rPr>
                        <a:t>o</a:t>
                      </a:r>
                      <a:r>
                        <a:rPr sz="1800" spc="25" dirty="0">
                          <a:latin typeface="Calibri"/>
                          <a:cs typeface="Calibri"/>
                        </a:rPr>
                        <a:t>d</a:t>
                      </a:r>
                      <a:r>
                        <a:rPr sz="1800" spc="20" dirty="0">
                          <a:latin typeface="Calibri"/>
                          <a:cs typeface="Calibri"/>
                        </a:rPr>
                        <a:t>o</a:t>
                      </a:r>
                      <a:r>
                        <a:rPr sz="1800" spc="35" dirty="0">
                          <a:latin typeface="Calibri"/>
                          <a:cs typeface="Calibri"/>
                        </a:rPr>
                        <a:t>l</a:t>
                      </a:r>
                      <a:r>
                        <a:rPr sz="1800" spc="20" dirty="0">
                          <a:latin typeface="Calibri"/>
                          <a:cs typeface="Calibri"/>
                        </a:rPr>
                        <a:t>o</a:t>
                      </a:r>
                      <a:r>
                        <a:rPr sz="1800" spc="-25" dirty="0">
                          <a:latin typeface="Calibri"/>
                          <a:cs typeface="Calibri"/>
                        </a:rPr>
                        <a:t>g</a:t>
                      </a:r>
                      <a:r>
                        <a:rPr sz="1800" dirty="0">
                          <a:latin typeface="Calibri"/>
                          <a:cs typeface="Calibri"/>
                        </a:rPr>
                        <a:t>y</a:t>
                      </a:r>
                      <a:r>
                        <a:rPr sz="1800" spc="-175" dirty="0">
                          <a:latin typeface="Calibri"/>
                          <a:cs typeface="Calibri"/>
                        </a:rPr>
                        <a:t> </a:t>
                      </a:r>
                      <a:r>
                        <a:rPr sz="1800" spc="35" dirty="0">
                          <a:latin typeface="Calibri"/>
                          <a:cs typeface="Calibri"/>
                        </a:rPr>
                        <a:t>a</a:t>
                      </a:r>
                      <a:r>
                        <a:rPr sz="1800" spc="25" dirty="0">
                          <a:latin typeface="Calibri"/>
                          <a:cs typeface="Calibri"/>
                        </a:rPr>
                        <a:t>n</a:t>
                      </a:r>
                      <a:r>
                        <a:rPr sz="1800" dirty="0">
                          <a:latin typeface="Calibri"/>
                          <a:cs typeface="Calibri"/>
                        </a:rPr>
                        <a:t>d</a:t>
                      </a:r>
                      <a:r>
                        <a:rPr sz="1800" spc="-80" dirty="0">
                          <a:latin typeface="Calibri"/>
                          <a:cs typeface="Calibri"/>
                        </a:rPr>
                        <a:t> </a:t>
                      </a:r>
                      <a:r>
                        <a:rPr sz="1800" spc="-5" dirty="0">
                          <a:latin typeface="Calibri"/>
                          <a:cs typeface="Calibri"/>
                        </a:rPr>
                        <a:t>S</a:t>
                      </a:r>
                      <a:r>
                        <a:rPr sz="1800" spc="20" dirty="0">
                          <a:latin typeface="Calibri"/>
                          <a:cs typeface="Calibri"/>
                        </a:rPr>
                        <a:t>o</a:t>
                      </a:r>
                      <a:r>
                        <a:rPr sz="1800" spc="35" dirty="0">
                          <a:latin typeface="Calibri"/>
                          <a:cs typeface="Calibri"/>
                        </a:rPr>
                        <a:t>l</a:t>
                      </a:r>
                      <a:r>
                        <a:rPr sz="1800" spc="25" dirty="0">
                          <a:latin typeface="Calibri"/>
                          <a:cs typeface="Calibri"/>
                        </a:rPr>
                        <a:t>u</a:t>
                      </a:r>
                      <a:r>
                        <a:rPr sz="1800" dirty="0">
                          <a:latin typeface="Calibri"/>
                          <a:cs typeface="Calibri"/>
                        </a:rPr>
                        <a:t>t</a:t>
                      </a:r>
                      <a:r>
                        <a:rPr sz="1800" spc="30" dirty="0">
                          <a:latin typeface="Calibri"/>
                          <a:cs typeface="Calibri"/>
                        </a:rPr>
                        <a:t>i</a:t>
                      </a:r>
                      <a:r>
                        <a:rPr sz="1800" spc="20" dirty="0">
                          <a:latin typeface="Calibri"/>
                          <a:cs typeface="Calibri"/>
                        </a:rPr>
                        <a:t>o</a:t>
                      </a:r>
                      <a:r>
                        <a:rPr sz="1800" dirty="0">
                          <a:latin typeface="Calibri"/>
                          <a:cs typeface="Calibri"/>
                        </a:rPr>
                        <a:t>n</a:t>
                      </a:r>
                      <a:endParaRPr sz="1800">
                        <a:latin typeface="Calibri"/>
                        <a:cs typeface="Calibri"/>
                      </a:endParaRPr>
                    </a:p>
                  </a:txBody>
                  <a:tcPr marL="0" marR="0" marT="29845"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solidFill>
                      <a:srgbClr val="DEEBF6"/>
                    </a:solidFill>
                  </a:tcPr>
                </a:tc>
                <a:extLst>
                  <a:ext uri="{0D108BD9-81ED-4DB2-BD59-A6C34878D82A}">
                    <a16:rowId xmlns:a16="http://schemas.microsoft.com/office/drawing/2014/main" val="10005"/>
                  </a:ext>
                </a:extLst>
              </a:tr>
              <a:tr h="365760">
                <a:tc>
                  <a:txBody>
                    <a:bodyPr/>
                    <a:lstStyle/>
                    <a:p>
                      <a:pPr marL="92075">
                        <a:lnSpc>
                          <a:spcPct val="100000"/>
                        </a:lnSpc>
                        <a:spcBef>
                          <a:spcPts val="240"/>
                        </a:spcBef>
                      </a:pPr>
                      <a:r>
                        <a:rPr sz="1800" dirty="0">
                          <a:latin typeface="Calibri"/>
                          <a:cs typeface="Calibri"/>
                        </a:rPr>
                        <a:t>6</a:t>
                      </a:r>
                      <a:endParaRPr sz="1800">
                        <a:latin typeface="Calibri"/>
                        <a:cs typeface="Calibri"/>
                      </a:endParaRPr>
                    </a:p>
                  </a:txBody>
                  <a:tcPr marL="0" marR="0" marT="30480"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tcPr>
                </a:tc>
                <a:tc>
                  <a:txBody>
                    <a:bodyPr/>
                    <a:lstStyle/>
                    <a:p>
                      <a:pPr marL="92710">
                        <a:lnSpc>
                          <a:spcPct val="100000"/>
                        </a:lnSpc>
                        <a:spcBef>
                          <a:spcPts val="240"/>
                        </a:spcBef>
                      </a:pPr>
                      <a:r>
                        <a:rPr sz="1800" spc="-10" dirty="0">
                          <a:latin typeface="Calibri"/>
                          <a:cs typeface="Calibri"/>
                        </a:rPr>
                        <a:t>Parameter</a:t>
                      </a:r>
                      <a:r>
                        <a:rPr sz="1800" spc="-75" dirty="0">
                          <a:latin typeface="Calibri"/>
                          <a:cs typeface="Calibri"/>
                        </a:rPr>
                        <a:t> </a:t>
                      </a:r>
                      <a:r>
                        <a:rPr sz="1800" spc="5" dirty="0">
                          <a:latin typeface="Calibri"/>
                          <a:cs typeface="Calibri"/>
                        </a:rPr>
                        <a:t>Selection</a:t>
                      </a:r>
                      <a:endParaRPr sz="1800">
                        <a:latin typeface="Calibri"/>
                        <a:cs typeface="Calibri"/>
                      </a:endParaRPr>
                    </a:p>
                  </a:txBody>
                  <a:tcPr marL="0" marR="0" marT="30480"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tcPr>
                </a:tc>
                <a:extLst>
                  <a:ext uri="{0D108BD9-81ED-4DB2-BD59-A6C34878D82A}">
                    <a16:rowId xmlns:a16="http://schemas.microsoft.com/office/drawing/2014/main" val="10006"/>
                  </a:ext>
                </a:extLst>
              </a:tr>
              <a:tr h="365759">
                <a:tc>
                  <a:txBody>
                    <a:bodyPr/>
                    <a:lstStyle/>
                    <a:p>
                      <a:pPr marL="92075">
                        <a:lnSpc>
                          <a:spcPct val="100000"/>
                        </a:lnSpc>
                        <a:spcBef>
                          <a:spcPts val="245"/>
                        </a:spcBef>
                      </a:pPr>
                      <a:r>
                        <a:rPr sz="1800" dirty="0">
                          <a:latin typeface="Calibri"/>
                          <a:cs typeface="Calibri"/>
                        </a:rPr>
                        <a:t>7</a:t>
                      </a:r>
                      <a:endParaRPr sz="1800">
                        <a:latin typeface="Calibri"/>
                        <a:cs typeface="Calibri"/>
                      </a:endParaRPr>
                    </a:p>
                  </a:txBody>
                  <a:tcPr marL="0" marR="0" marT="31115"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solidFill>
                      <a:srgbClr val="DEEBF6"/>
                    </a:solidFill>
                  </a:tcPr>
                </a:tc>
                <a:tc>
                  <a:txBody>
                    <a:bodyPr/>
                    <a:lstStyle/>
                    <a:p>
                      <a:pPr marL="92710">
                        <a:lnSpc>
                          <a:spcPct val="100000"/>
                        </a:lnSpc>
                        <a:spcBef>
                          <a:spcPts val="245"/>
                        </a:spcBef>
                      </a:pPr>
                      <a:r>
                        <a:rPr sz="1800" spc="30" dirty="0">
                          <a:latin typeface="Calibri"/>
                          <a:cs typeface="Calibri"/>
                        </a:rPr>
                        <a:t>M</a:t>
                      </a:r>
                      <a:r>
                        <a:rPr sz="1800" spc="35" dirty="0">
                          <a:latin typeface="Calibri"/>
                          <a:cs typeface="Calibri"/>
                        </a:rPr>
                        <a:t>a</a:t>
                      </a:r>
                      <a:r>
                        <a:rPr sz="1800" dirty="0">
                          <a:latin typeface="Calibri"/>
                          <a:cs typeface="Calibri"/>
                        </a:rPr>
                        <a:t>te</a:t>
                      </a:r>
                      <a:r>
                        <a:rPr sz="1800" spc="-25" dirty="0">
                          <a:latin typeface="Calibri"/>
                          <a:cs typeface="Calibri"/>
                        </a:rPr>
                        <a:t>r</a:t>
                      </a:r>
                      <a:r>
                        <a:rPr sz="1800" spc="35" dirty="0">
                          <a:latin typeface="Calibri"/>
                          <a:cs typeface="Calibri"/>
                        </a:rPr>
                        <a:t>ia</a:t>
                      </a:r>
                      <a:r>
                        <a:rPr sz="1800" dirty="0">
                          <a:latin typeface="Calibri"/>
                          <a:cs typeface="Calibri"/>
                        </a:rPr>
                        <a:t>l</a:t>
                      </a:r>
                      <a:r>
                        <a:rPr sz="1800" spc="-145" dirty="0">
                          <a:latin typeface="Calibri"/>
                          <a:cs typeface="Calibri"/>
                        </a:rPr>
                        <a:t> </a:t>
                      </a:r>
                      <a:r>
                        <a:rPr sz="1800" spc="-5" dirty="0">
                          <a:latin typeface="Calibri"/>
                          <a:cs typeface="Calibri"/>
                        </a:rPr>
                        <a:t>Se</a:t>
                      </a:r>
                      <a:r>
                        <a:rPr sz="1800" spc="40" dirty="0">
                          <a:latin typeface="Calibri"/>
                          <a:cs typeface="Calibri"/>
                        </a:rPr>
                        <a:t>l</a:t>
                      </a:r>
                      <a:r>
                        <a:rPr sz="1800" dirty="0">
                          <a:latin typeface="Calibri"/>
                          <a:cs typeface="Calibri"/>
                        </a:rPr>
                        <a:t>ec</a:t>
                      </a:r>
                      <a:r>
                        <a:rPr sz="1800" spc="-10" dirty="0">
                          <a:latin typeface="Calibri"/>
                          <a:cs typeface="Calibri"/>
                        </a:rPr>
                        <a:t>t</a:t>
                      </a:r>
                      <a:r>
                        <a:rPr sz="1800" spc="35" dirty="0">
                          <a:latin typeface="Calibri"/>
                          <a:cs typeface="Calibri"/>
                        </a:rPr>
                        <a:t>i</a:t>
                      </a:r>
                      <a:r>
                        <a:rPr sz="1800" spc="20" dirty="0">
                          <a:latin typeface="Calibri"/>
                          <a:cs typeface="Calibri"/>
                        </a:rPr>
                        <a:t>o</a:t>
                      </a:r>
                      <a:r>
                        <a:rPr sz="1800" dirty="0">
                          <a:latin typeface="Calibri"/>
                          <a:cs typeface="Calibri"/>
                        </a:rPr>
                        <a:t>n</a:t>
                      </a:r>
                      <a:endParaRPr sz="1800">
                        <a:latin typeface="Calibri"/>
                        <a:cs typeface="Calibri"/>
                      </a:endParaRPr>
                    </a:p>
                  </a:txBody>
                  <a:tcPr marL="0" marR="0" marT="31115"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solidFill>
                      <a:srgbClr val="DEEBF6"/>
                    </a:solidFill>
                  </a:tcPr>
                </a:tc>
                <a:extLst>
                  <a:ext uri="{0D108BD9-81ED-4DB2-BD59-A6C34878D82A}">
                    <a16:rowId xmlns:a16="http://schemas.microsoft.com/office/drawing/2014/main" val="10007"/>
                  </a:ext>
                </a:extLst>
              </a:tr>
              <a:tr h="365760">
                <a:tc>
                  <a:txBody>
                    <a:bodyPr/>
                    <a:lstStyle/>
                    <a:p>
                      <a:pPr marL="92075">
                        <a:lnSpc>
                          <a:spcPct val="100000"/>
                        </a:lnSpc>
                        <a:spcBef>
                          <a:spcPts val="250"/>
                        </a:spcBef>
                      </a:pPr>
                      <a:r>
                        <a:rPr sz="1800" dirty="0">
                          <a:latin typeface="Calibri"/>
                          <a:cs typeface="Calibri"/>
                        </a:rPr>
                        <a:t>8</a:t>
                      </a:r>
                      <a:endParaRPr sz="1800">
                        <a:latin typeface="Calibri"/>
                        <a:cs typeface="Calibri"/>
                      </a:endParaRPr>
                    </a:p>
                  </a:txBody>
                  <a:tcPr marL="0" marR="0" marT="31750"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tcPr>
                </a:tc>
                <a:tc>
                  <a:txBody>
                    <a:bodyPr/>
                    <a:lstStyle/>
                    <a:p>
                      <a:pPr marL="92710">
                        <a:lnSpc>
                          <a:spcPct val="100000"/>
                        </a:lnSpc>
                        <a:spcBef>
                          <a:spcPts val="250"/>
                        </a:spcBef>
                      </a:pPr>
                      <a:r>
                        <a:rPr sz="1800" spc="30" dirty="0">
                          <a:latin typeface="Calibri"/>
                          <a:cs typeface="Calibri"/>
                        </a:rPr>
                        <a:t>M</a:t>
                      </a:r>
                      <a:r>
                        <a:rPr sz="1800" spc="35" dirty="0">
                          <a:latin typeface="Calibri"/>
                          <a:cs typeface="Calibri"/>
                        </a:rPr>
                        <a:t>a</a:t>
                      </a:r>
                      <a:r>
                        <a:rPr sz="1800" dirty="0">
                          <a:latin typeface="Calibri"/>
                          <a:cs typeface="Calibri"/>
                        </a:rPr>
                        <a:t>te</a:t>
                      </a:r>
                      <a:r>
                        <a:rPr sz="1800" spc="-25" dirty="0">
                          <a:latin typeface="Calibri"/>
                          <a:cs typeface="Calibri"/>
                        </a:rPr>
                        <a:t>r</a:t>
                      </a:r>
                      <a:r>
                        <a:rPr sz="1800" spc="35" dirty="0">
                          <a:latin typeface="Calibri"/>
                          <a:cs typeface="Calibri"/>
                        </a:rPr>
                        <a:t>ia</a:t>
                      </a:r>
                      <a:r>
                        <a:rPr sz="1800" dirty="0">
                          <a:latin typeface="Calibri"/>
                          <a:cs typeface="Calibri"/>
                        </a:rPr>
                        <a:t>l</a:t>
                      </a:r>
                      <a:r>
                        <a:rPr sz="1800" spc="-145" dirty="0">
                          <a:latin typeface="Calibri"/>
                          <a:cs typeface="Calibri"/>
                        </a:rPr>
                        <a:t> </a:t>
                      </a:r>
                      <a:r>
                        <a:rPr sz="1800" spc="-30" dirty="0">
                          <a:latin typeface="Calibri"/>
                          <a:cs typeface="Calibri"/>
                        </a:rPr>
                        <a:t>P</a:t>
                      </a:r>
                      <a:r>
                        <a:rPr sz="1800" spc="25" dirty="0">
                          <a:latin typeface="Calibri"/>
                          <a:cs typeface="Calibri"/>
                        </a:rPr>
                        <a:t>u</a:t>
                      </a:r>
                      <a:r>
                        <a:rPr sz="1800" spc="-30" dirty="0">
                          <a:latin typeface="Calibri"/>
                          <a:cs typeface="Calibri"/>
                        </a:rPr>
                        <a:t>r</a:t>
                      </a:r>
                      <a:r>
                        <a:rPr sz="1800" spc="-15" dirty="0">
                          <a:latin typeface="Calibri"/>
                          <a:cs typeface="Calibri"/>
                        </a:rPr>
                        <a:t>c</a:t>
                      </a:r>
                      <a:r>
                        <a:rPr sz="1800" spc="25" dirty="0">
                          <a:latin typeface="Calibri"/>
                          <a:cs typeface="Calibri"/>
                        </a:rPr>
                        <a:t>h</a:t>
                      </a:r>
                      <a:r>
                        <a:rPr sz="1800" spc="35" dirty="0">
                          <a:latin typeface="Calibri"/>
                          <a:cs typeface="Calibri"/>
                        </a:rPr>
                        <a:t>a</a:t>
                      </a:r>
                      <a:r>
                        <a:rPr sz="1800" spc="-30" dirty="0">
                          <a:latin typeface="Calibri"/>
                          <a:cs typeface="Calibri"/>
                        </a:rPr>
                        <a:t>s</a:t>
                      </a:r>
                      <a:r>
                        <a:rPr sz="1800" dirty="0">
                          <a:latin typeface="Calibri"/>
                          <a:cs typeface="Calibri"/>
                        </a:rPr>
                        <a:t>e</a:t>
                      </a:r>
                      <a:endParaRPr sz="1800">
                        <a:latin typeface="Calibri"/>
                        <a:cs typeface="Calibri"/>
                      </a:endParaRPr>
                    </a:p>
                  </a:txBody>
                  <a:tcPr marL="0" marR="0" marT="31750"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tcPr>
                </a:tc>
                <a:extLst>
                  <a:ext uri="{0D108BD9-81ED-4DB2-BD59-A6C34878D82A}">
                    <a16:rowId xmlns:a16="http://schemas.microsoft.com/office/drawing/2014/main" val="10008"/>
                  </a:ext>
                </a:extLst>
              </a:tr>
              <a:tr h="365760">
                <a:tc>
                  <a:txBody>
                    <a:bodyPr/>
                    <a:lstStyle/>
                    <a:p>
                      <a:pPr marL="92075">
                        <a:lnSpc>
                          <a:spcPct val="100000"/>
                        </a:lnSpc>
                        <a:spcBef>
                          <a:spcPts val="250"/>
                        </a:spcBef>
                      </a:pPr>
                      <a:r>
                        <a:rPr sz="1800" dirty="0">
                          <a:latin typeface="Calibri"/>
                          <a:cs typeface="Calibri"/>
                        </a:rPr>
                        <a:t>9</a:t>
                      </a:r>
                      <a:endParaRPr sz="1800">
                        <a:latin typeface="Calibri"/>
                        <a:cs typeface="Calibri"/>
                      </a:endParaRPr>
                    </a:p>
                  </a:txBody>
                  <a:tcPr marL="0" marR="0" marT="31750"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solidFill>
                      <a:srgbClr val="DEEBF6"/>
                    </a:solidFill>
                  </a:tcPr>
                </a:tc>
                <a:tc>
                  <a:txBody>
                    <a:bodyPr/>
                    <a:lstStyle/>
                    <a:p>
                      <a:pPr marL="92710">
                        <a:lnSpc>
                          <a:spcPct val="100000"/>
                        </a:lnSpc>
                        <a:spcBef>
                          <a:spcPts val="250"/>
                        </a:spcBef>
                      </a:pPr>
                      <a:r>
                        <a:rPr sz="1800" spc="-80" dirty="0">
                          <a:latin typeface="Calibri"/>
                          <a:cs typeface="Calibri"/>
                        </a:rPr>
                        <a:t>F</a:t>
                      </a:r>
                      <a:r>
                        <a:rPr sz="1800" spc="35" dirty="0">
                          <a:latin typeface="Calibri"/>
                          <a:cs typeface="Calibri"/>
                        </a:rPr>
                        <a:t>a</a:t>
                      </a:r>
                      <a:r>
                        <a:rPr sz="1800" spc="25" dirty="0">
                          <a:latin typeface="Calibri"/>
                          <a:cs typeface="Calibri"/>
                        </a:rPr>
                        <a:t>b</a:t>
                      </a:r>
                      <a:r>
                        <a:rPr sz="1800" spc="-30" dirty="0">
                          <a:latin typeface="Calibri"/>
                          <a:cs typeface="Calibri"/>
                        </a:rPr>
                        <a:t>r</a:t>
                      </a:r>
                      <a:r>
                        <a:rPr sz="1800" spc="35" dirty="0">
                          <a:latin typeface="Calibri"/>
                          <a:cs typeface="Calibri"/>
                        </a:rPr>
                        <a:t>i</a:t>
                      </a:r>
                      <a:r>
                        <a:rPr sz="1800" spc="-15" dirty="0">
                          <a:latin typeface="Calibri"/>
                          <a:cs typeface="Calibri"/>
                        </a:rPr>
                        <a:t>c</a:t>
                      </a:r>
                      <a:r>
                        <a:rPr sz="1800" spc="35" dirty="0">
                          <a:latin typeface="Calibri"/>
                          <a:cs typeface="Calibri"/>
                        </a:rPr>
                        <a:t>a</a:t>
                      </a:r>
                      <a:r>
                        <a:rPr sz="1800" dirty="0">
                          <a:latin typeface="Calibri"/>
                          <a:cs typeface="Calibri"/>
                        </a:rPr>
                        <a:t>t</a:t>
                      </a:r>
                      <a:r>
                        <a:rPr sz="1800" spc="30" dirty="0">
                          <a:latin typeface="Calibri"/>
                          <a:cs typeface="Calibri"/>
                        </a:rPr>
                        <a:t>i</a:t>
                      </a:r>
                      <a:r>
                        <a:rPr sz="1800" spc="20" dirty="0">
                          <a:latin typeface="Calibri"/>
                          <a:cs typeface="Calibri"/>
                        </a:rPr>
                        <a:t>o</a:t>
                      </a:r>
                      <a:r>
                        <a:rPr sz="1800" dirty="0">
                          <a:latin typeface="Calibri"/>
                          <a:cs typeface="Calibri"/>
                        </a:rPr>
                        <a:t>n</a:t>
                      </a:r>
                      <a:r>
                        <a:rPr sz="1800" spc="-155" dirty="0">
                          <a:latin typeface="Calibri"/>
                          <a:cs typeface="Calibri"/>
                        </a:rPr>
                        <a:t> </a:t>
                      </a:r>
                      <a:r>
                        <a:rPr sz="1800" spc="20" dirty="0">
                          <a:latin typeface="Calibri"/>
                          <a:cs typeface="Calibri"/>
                        </a:rPr>
                        <a:t>o</a:t>
                      </a:r>
                      <a:r>
                        <a:rPr sz="1800" dirty="0">
                          <a:latin typeface="Calibri"/>
                          <a:cs typeface="Calibri"/>
                        </a:rPr>
                        <a:t>f</a:t>
                      </a:r>
                      <a:r>
                        <a:rPr sz="1800" spc="-55" dirty="0">
                          <a:latin typeface="Calibri"/>
                          <a:cs typeface="Calibri"/>
                        </a:rPr>
                        <a:t> </a:t>
                      </a:r>
                      <a:r>
                        <a:rPr sz="1800" spc="-15" dirty="0">
                          <a:latin typeface="Calibri"/>
                          <a:cs typeface="Calibri"/>
                        </a:rPr>
                        <a:t>w</a:t>
                      </a:r>
                      <a:r>
                        <a:rPr sz="1800" dirty="0">
                          <a:latin typeface="Calibri"/>
                          <a:cs typeface="Calibri"/>
                        </a:rPr>
                        <a:t>e</a:t>
                      </a:r>
                      <a:r>
                        <a:rPr sz="1800" spc="40" dirty="0">
                          <a:latin typeface="Calibri"/>
                          <a:cs typeface="Calibri"/>
                        </a:rPr>
                        <a:t>l</a:t>
                      </a:r>
                      <a:r>
                        <a:rPr sz="1800" spc="25" dirty="0">
                          <a:latin typeface="Calibri"/>
                          <a:cs typeface="Calibri"/>
                        </a:rPr>
                        <a:t>d</a:t>
                      </a:r>
                      <a:r>
                        <a:rPr sz="1800" dirty="0">
                          <a:latin typeface="Calibri"/>
                          <a:cs typeface="Calibri"/>
                        </a:rPr>
                        <a:t>ed </a:t>
                      </a:r>
                      <a:r>
                        <a:rPr sz="1800" spc="15" dirty="0">
                          <a:latin typeface="Calibri"/>
                          <a:cs typeface="Calibri"/>
                        </a:rPr>
                        <a:t>j</a:t>
                      </a:r>
                      <a:r>
                        <a:rPr sz="1800" spc="20" dirty="0">
                          <a:latin typeface="Calibri"/>
                          <a:cs typeface="Calibri"/>
                        </a:rPr>
                        <a:t>o</a:t>
                      </a:r>
                      <a:r>
                        <a:rPr sz="1800" spc="35" dirty="0">
                          <a:latin typeface="Calibri"/>
                          <a:cs typeface="Calibri"/>
                        </a:rPr>
                        <a:t>i</a:t>
                      </a:r>
                      <a:r>
                        <a:rPr sz="1800" spc="25" dirty="0">
                          <a:latin typeface="Calibri"/>
                          <a:cs typeface="Calibri"/>
                        </a:rPr>
                        <a:t>n</a:t>
                      </a:r>
                      <a:r>
                        <a:rPr sz="1800" dirty="0">
                          <a:latin typeface="Calibri"/>
                          <a:cs typeface="Calibri"/>
                        </a:rPr>
                        <a:t>ts</a:t>
                      </a:r>
                      <a:endParaRPr sz="1800">
                        <a:latin typeface="Calibri"/>
                        <a:cs typeface="Calibri"/>
                      </a:endParaRPr>
                    </a:p>
                  </a:txBody>
                  <a:tcPr marL="0" marR="0" marT="31750"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solidFill>
                      <a:srgbClr val="DEEBF6"/>
                    </a:solidFill>
                  </a:tcPr>
                </a:tc>
                <a:extLst>
                  <a:ext uri="{0D108BD9-81ED-4DB2-BD59-A6C34878D82A}">
                    <a16:rowId xmlns:a16="http://schemas.microsoft.com/office/drawing/2014/main" val="10009"/>
                  </a:ext>
                </a:extLst>
              </a:tr>
              <a:tr h="365759">
                <a:tc>
                  <a:txBody>
                    <a:bodyPr/>
                    <a:lstStyle/>
                    <a:p>
                      <a:pPr marL="92075">
                        <a:lnSpc>
                          <a:spcPct val="100000"/>
                        </a:lnSpc>
                        <a:spcBef>
                          <a:spcPts val="260"/>
                        </a:spcBef>
                      </a:pPr>
                      <a:r>
                        <a:rPr sz="1800" spc="-15" dirty="0">
                          <a:latin typeface="Calibri"/>
                          <a:cs typeface="Calibri"/>
                        </a:rPr>
                        <a:t>1</a:t>
                      </a:r>
                      <a:r>
                        <a:rPr lang="en-US" sz="1800" spc="-15" dirty="0">
                          <a:latin typeface="Calibri"/>
                          <a:cs typeface="Calibri"/>
                        </a:rPr>
                        <a:t>0</a:t>
                      </a:r>
                      <a:endParaRPr sz="1800" dirty="0">
                        <a:latin typeface="Calibri"/>
                        <a:cs typeface="Calibri"/>
                      </a:endParaRPr>
                    </a:p>
                  </a:txBody>
                  <a:tcPr marL="0" marR="0" marT="33020" marB="0">
                    <a:lnL w="12700">
                      <a:solidFill>
                        <a:srgbClr val="5B9BD4"/>
                      </a:solidFill>
                      <a:prstDash val="solid"/>
                    </a:lnL>
                    <a:lnR w="12700" cap="flat" cmpd="sng" algn="ctr">
                      <a:solidFill>
                        <a:srgbClr val="5B9BD4"/>
                      </a:solidFill>
                      <a:prstDash val="solid"/>
                      <a:round/>
                      <a:headEnd type="none" w="med" len="med"/>
                      <a:tailEnd type="none" w="med" len="med"/>
                    </a:lnR>
                    <a:lnT w="12700" cap="flat" cmpd="sng" algn="ctr">
                      <a:solidFill>
                        <a:srgbClr val="5B9BD4"/>
                      </a:solidFill>
                      <a:prstDash val="solid"/>
                      <a:round/>
                      <a:headEnd type="none" w="med" len="med"/>
                      <a:tailEnd type="none" w="med" len="med"/>
                    </a:lnT>
                    <a:lnB w="12700">
                      <a:solidFill>
                        <a:srgbClr val="5B9BD4"/>
                      </a:solidFill>
                      <a:prstDash val="solid"/>
                    </a:lnB>
                    <a:solidFill>
                      <a:srgbClr val="DEEBF6"/>
                    </a:solidFill>
                  </a:tcPr>
                </a:tc>
                <a:tc>
                  <a:txBody>
                    <a:bodyPr/>
                    <a:lstStyle/>
                    <a:p>
                      <a:pPr marL="92710">
                        <a:lnSpc>
                          <a:spcPct val="100000"/>
                        </a:lnSpc>
                        <a:spcBef>
                          <a:spcPts val="260"/>
                        </a:spcBef>
                      </a:pPr>
                      <a:r>
                        <a:rPr sz="1800" spc="-15" dirty="0">
                          <a:latin typeface="Calibri"/>
                          <a:cs typeface="Calibri"/>
                        </a:rPr>
                        <a:t>Testing</a:t>
                      </a:r>
                      <a:endParaRPr sz="1800" dirty="0">
                        <a:latin typeface="Calibri"/>
                        <a:cs typeface="Calibri"/>
                      </a:endParaRPr>
                    </a:p>
                  </a:txBody>
                  <a:tcPr marL="0" marR="0" marT="33020" marB="0">
                    <a:lnL w="12700" cap="flat" cmpd="sng" algn="ctr">
                      <a:solidFill>
                        <a:srgbClr val="5B9BD4"/>
                      </a:solidFill>
                      <a:prstDash val="solid"/>
                      <a:round/>
                      <a:headEnd type="none" w="med" len="med"/>
                      <a:tailEnd type="none" w="med" len="med"/>
                    </a:lnL>
                    <a:lnR w="12700">
                      <a:solidFill>
                        <a:srgbClr val="5B9BD4"/>
                      </a:solidFill>
                      <a:prstDash val="solid"/>
                    </a:lnR>
                    <a:lnT w="12700" cap="flat" cmpd="sng" algn="ctr">
                      <a:solidFill>
                        <a:srgbClr val="5B9BD4"/>
                      </a:solidFill>
                      <a:prstDash val="solid"/>
                      <a:round/>
                      <a:headEnd type="none" w="med" len="med"/>
                      <a:tailEnd type="none" w="med" len="med"/>
                    </a:lnT>
                    <a:lnB w="12700">
                      <a:solidFill>
                        <a:srgbClr val="5B9BD4"/>
                      </a:solidFill>
                      <a:prstDash val="solid"/>
                    </a:lnB>
                    <a:solidFill>
                      <a:srgbClr val="DEEBF6"/>
                    </a:solidFill>
                  </a:tcPr>
                </a:tc>
                <a:extLst>
                  <a:ext uri="{0D108BD9-81ED-4DB2-BD59-A6C34878D82A}">
                    <a16:rowId xmlns:a16="http://schemas.microsoft.com/office/drawing/2014/main" val="10011"/>
                  </a:ext>
                </a:extLst>
              </a:tr>
              <a:tr h="365760">
                <a:tc>
                  <a:txBody>
                    <a:bodyPr/>
                    <a:lstStyle/>
                    <a:p>
                      <a:pPr marL="92075">
                        <a:lnSpc>
                          <a:spcPct val="100000"/>
                        </a:lnSpc>
                        <a:spcBef>
                          <a:spcPts val="265"/>
                        </a:spcBef>
                      </a:pPr>
                      <a:r>
                        <a:rPr sz="1800" spc="-15" dirty="0">
                          <a:latin typeface="Calibri"/>
                          <a:cs typeface="Calibri"/>
                        </a:rPr>
                        <a:t>1</a:t>
                      </a:r>
                      <a:r>
                        <a:rPr lang="en-US" sz="1800" spc="-15" dirty="0">
                          <a:latin typeface="Calibri"/>
                          <a:cs typeface="Calibri"/>
                        </a:rPr>
                        <a:t>1</a:t>
                      </a:r>
                      <a:endParaRPr sz="1800" dirty="0">
                        <a:latin typeface="Calibri"/>
                        <a:cs typeface="Calibri"/>
                      </a:endParaRPr>
                    </a:p>
                  </a:txBody>
                  <a:tcPr marL="0" marR="0" marT="33655"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tcPr>
                </a:tc>
                <a:tc>
                  <a:txBody>
                    <a:bodyPr/>
                    <a:lstStyle/>
                    <a:p>
                      <a:pPr marL="92710">
                        <a:lnSpc>
                          <a:spcPct val="100000"/>
                        </a:lnSpc>
                        <a:spcBef>
                          <a:spcPts val="265"/>
                        </a:spcBef>
                      </a:pPr>
                      <a:r>
                        <a:rPr lang="en-US" sz="1800" dirty="0">
                          <a:latin typeface="Calibri"/>
                          <a:cs typeface="Calibri"/>
                        </a:rPr>
                        <a:t>Implementing Artificial Intelligence</a:t>
                      </a:r>
                      <a:endParaRPr sz="1800" dirty="0">
                        <a:latin typeface="Calibri"/>
                        <a:cs typeface="Calibri"/>
                      </a:endParaRPr>
                    </a:p>
                  </a:txBody>
                  <a:tcPr marL="0" marR="0" marT="33655" marB="0">
                    <a:lnL w="12700">
                      <a:solidFill>
                        <a:srgbClr val="5B9BD4"/>
                      </a:solidFill>
                      <a:prstDash val="solid"/>
                    </a:lnL>
                    <a:lnR w="12700">
                      <a:solidFill>
                        <a:srgbClr val="5B9BD4"/>
                      </a:solidFill>
                      <a:prstDash val="solid"/>
                    </a:lnR>
                    <a:lnT w="12700">
                      <a:solidFill>
                        <a:srgbClr val="5B9BD4"/>
                      </a:solidFill>
                      <a:prstDash val="solid"/>
                    </a:lnT>
                    <a:lnB w="12700">
                      <a:solidFill>
                        <a:srgbClr val="5B9BD4"/>
                      </a:solidFill>
                      <a:prstDash val="solid"/>
                    </a:lnB>
                  </a:tcPr>
                </a:tc>
                <a:extLst>
                  <a:ext uri="{0D108BD9-81ED-4DB2-BD59-A6C34878D82A}">
                    <a16:rowId xmlns:a16="http://schemas.microsoft.com/office/drawing/2014/main" val="10012"/>
                  </a:ext>
                </a:extLst>
              </a:tr>
            </a:tbl>
          </a:graphicData>
        </a:graphic>
      </p:graphicFrame>
      <p:pic>
        <p:nvPicPr>
          <p:cNvPr id="10" name="object 10"/>
          <p:cNvPicPr/>
          <p:nvPr/>
        </p:nvPicPr>
        <p:blipFill>
          <a:blip r:embed="rId6" cstate="print"/>
          <a:stretch>
            <a:fillRect/>
          </a:stretch>
        </p:blipFill>
        <p:spPr>
          <a:xfrm>
            <a:off x="3876675" y="6496049"/>
            <a:ext cx="4114800" cy="3619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11520" y="114015"/>
            <a:ext cx="10149658" cy="600501"/>
          </a:xfrm>
          <a:prstGeom prst="rect">
            <a:avLst/>
          </a:prstGeom>
        </p:spPr>
      </p:pic>
      <p:sp>
        <p:nvSpPr>
          <p:cNvPr id="7" name="object 7"/>
          <p:cNvSpPr txBox="1">
            <a:spLocks noGrp="1"/>
          </p:cNvSpPr>
          <p:nvPr>
            <p:ph type="title"/>
          </p:nvPr>
        </p:nvSpPr>
        <p:spPr>
          <a:xfrm>
            <a:off x="152400" y="218367"/>
            <a:ext cx="2472690" cy="391795"/>
          </a:xfrm>
          <a:prstGeom prst="rect">
            <a:avLst/>
          </a:prstGeom>
        </p:spPr>
        <p:txBody>
          <a:bodyPr vert="horz" wrap="square" lIns="0" tIns="12700" rIns="0" bIns="0" rtlCol="0">
            <a:spAutoFit/>
          </a:bodyPr>
          <a:lstStyle/>
          <a:p>
            <a:pPr marL="12700">
              <a:lnSpc>
                <a:spcPct val="100000"/>
              </a:lnSpc>
              <a:spcBef>
                <a:spcPts val="100"/>
              </a:spcBef>
            </a:pPr>
            <a:r>
              <a:rPr lang="en-US" sz="2400" dirty="0"/>
              <a:t>Fabrication</a:t>
            </a:r>
            <a:endParaRPr sz="2400" dirty="0"/>
          </a:p>
        </p:txBody>
      </p:sp>
      <p:pic>
        <p:nvPicPr>
          <p:cNvPr id="14" name="object 14"/>
          <p:cNvPicPr/>
          <p:nvPr/>
        </p:nvPicPr>
        <p:blipFill>
          <a:blip r:embed="rId3" cstate="print"/>
          <a:stretch>
            <a:fillRect/>
          </a:stretch>
        </p:blipFill>
        <p:spPr>
          <a:xfrm>
            <a:off x="10344150" y="47625"/>
            <a:ext cx="1819275" cy="952500"/>
          </a:xfrm>
          <a:prstGeom prst="rect">
            <a:avLst/>
          </a:prstGeom>
        </p:spPr>
      </p:pic>
      <p:pic>
        <p:nvPicPr>
          <p:cNvPr id="15" name="object 15"/>
          <p:cNvPicPr/>
          <p:nvPr/>
        </p:nvPicPr>
        <p:blipFill>
          <a:blip r:embed="rId4" cstate="print"/>
          <a:stretch>
            <a:fillRect/>
          </a:stretch>
        </p:blipFill>
        <p:spPr>
          <a:xfrm>
            <a:off x="0" y="6372225"/>
            <a:ext cx="12163424" cy="485774"/>
          </a:xfrm>
          <a:prstGeom prst="rect">
            <a:avLst/>
          </a:prstGeom>
        </p:spPr>
      </p:pic>
      <p:sp>
        <p:nvSpPr>
          <p:cNvPr id="16" name="object 16"/>
          <p:cNvSpPr txBox="1"/>
          <p:nvPr/>
        </p:nvSpPr>
        <p:spPr>
          <a:xfrm>
            <a:off x="5846445" y="6434454"/>
            <a:ext cx="5124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88888"/>
                </a:solidFill>
                <a:latin typeface="Calibri"/>
                <a:cs typeface="Calibri"/>
              </a:rPr>
              <a:t>Slide</a:t>
            </a:r>
            <a:r>
              <a:rPr sz="1200" spc="-45" dirty="0">
                <a:solidFill>
                  <a:srgbClr val="888888"/>
                </a:solidFill>
                <a:latin typeface="Calibri"/>
                <a:cs typeface="Calibri"/>
              </a:rPr>
              <a:t> </a:t>
            </a:r>
            <a:r>
              <a:rPr sz="1200" spc="-5" dirty="0">
                <a:solidFill>
                  <a:srgbClr val="888888"/>
                </a:solidFill>
                <a:latin typeface="Calibri"/>
                <a:cs typeface="Calibri"/>
              </a:rPr>
              <a:t>12</a:t>
            </a:r>
            <a:endParaRPr sz="1200">
              <a:latin typeface="Calibri"/>
              <a:cs typeface="Calibri"/>
            </a:endParaRPr>
          </a:p>
        </p:txBody>
      </p:sp>
      <p:graphicFrame>
        <p:nvGraphicFramePr>
          <p:cNvPr id="19" name="Table 18">
            <a:extLst>
              <a:ext uri="{FF2B5EF4-FFF2-40B4-BE49-F238E27FC236}">
                <a16:creationId xmlns:a16="http://schemas.microsoft.com/office/drawing/2014/main" id="{71DFB1F7-37E4-EADE-3046-03370F00E9E0}"/>
              </a:ext>
            </a:extLst>
          </p:cNvPr>
          <p:cNvGraphicFramePr>
            <a:graphicFrameLocks noGrp="1"/>
          </p:cNvGraphicFramePr>
          <p:nvPr>
            <p:extLst>
              <p:ext uri="{D42A27DB-BD31-4B8C-83A1-F6EECF244321}">
                <p14:modId xmlns:p14="http://schemas.microsoft.com/office/powerpoint/2010/main" val="3940186691"/>
              </p:ext>
            </p:extLst>
          </p:nvPr>
        </p:nvGraphicFramePr>
        <p:xfrm>
          <a:off x="206421" y="1000124"/>
          <a:ext cx="2449491" cy="4714876"/>
        </p:xfrm>
        <a:graphic>
          <a:graphicData uri="http://schemas.openxmlformats.org/drawingml/2006/table">
            <a:tbl>
              <a:tblPr firstRow="1" firstCol="1" bandRow="1">
                <a:tableStyleId>{5C22544A-7EE6-4342-B048-85BDC9FD1C3A}</a:tableStyleId>
              </a:tblPr>
              <a:tblGrid>
                <a:gridCol w="544491">
                  <a:extLst>
                    <a:ext uri="{9D8B030D-6E8A-4147-A177-3AD203B41FA5}">
                      <a16:colId xmlns:a16="http://schemas.microsoft.com/office/drawing/2014/main" val="1154582112"/>
                    </a:ext>
                  </a:extLst>
                </a:gridCol>
                <a:gridCol w="1143000">
                  <a:extLst>
                    <a:ext uri="{9D8B030D-6E8A-4147-A177-3AD203B41FA5}">
                      <a16:colId xmlns:a16="http://schemas.microsoft.com/office/drawing/2014/main" val="4167146004"/>
                    </a:ext>
                  </a:extLst>
                </a:gridCol>
                <a:gridCol w="762000">
                  <a:extLst>
                    <a:ext uri="{9D8B030D-6E8A-4147-A177-3AD203B41FA5}">
                      <a16:colId xmlns:a16="http://schemas.microsoft.com/office/drawing/2014/main" val="1875967532"/>
                    </a:ext>
                  </a:extLst>
                </a:gridCol>
              </a:tblGrid>
              <a:tr h="561118">
                <a:tc>
                  <a:txBody>
                    <a:bodyPr/>
                    <a:lstStyle/>
                    <a:p>
                      <a:pPr algn="ctr">
                        <a:lnSpc>
                          <a:spcPct val="107000"/>
                        </a:lnSpc>
                        <a:spcAft>
                          <a:spcPts val="800"/>
                        </a:spcAft>
                      </a:pPr>
                      <a:r>
                        <a:rPr lang="en-US" sz="1400" dirty="0" err="1">
                          <a:effectLst/>
                        </a:rPr>
                        <a:t>S.No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a:effectLst/>
                        </a:rPr>
                        <a:t>Components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Qty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6956851"/>
                  </a:ext>
                </a:extLst>
              </a:tr>
              <a:tr h="915590">
                <a:tc>
                  <a:txBody>
                    <a:bodyPr/>
                    <a:lstStyle/>
                    <a:p>
                      <a:pPr algn="ctr">
                        <a:lnSpc>
                          <a:spcPct val="107000"/>
                        </a:lnSpc>
                        <a:spcAft>
                          <a:spcPts val="800"/>
                        </a:spcAft>
                      </a:pPr>
                      <a:r>
                        <a:rPr lang="en-US" sz="1400" dirty="0">
                          <a:effectLst/>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dirty="0" err="1">
                          <a:effectLst/>
                        </a:rPr>
                        <a:t>Arduino</a:t>
                      </a:r>
                      <a:r>
                        <a:rPr lang="en-US" sz="1400" dirty="0">
                          <a:effectLst/>
                        </a:rPr>
                        <a:t> Controller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1</a:t>
                      </a:r>
                    </a:p>
                  </a:txBody>
                  <a:tcPr marL="68580" marR="68580" marT="0" marB="0"/>
                </a:tc>
                <a:extLst>
                  <a:ext uri="{0D108BD9-81ED-4DB2-BD59-A6C34878D82A}">
                    <a16:rowId xmlns:a16="http://schemas.microsoft.com/office/drawing/2014/main" val="236485377"/>
                  </a:ext>
                </a:extLst>
              </a:tr>
              <a:tr h="557620">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Servo motors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2</a:t>
                      </a:r>
                    </a:p>
                  </a:txBody>
                  <a:tcPr marL="68580" marR="68580" marT="0" marB="0"/>
                </a:tc>
                <a:extLst>
                  <a:ext uri="{0D108BD9-81ED-4DB2-BD59-A6C34878D82A}">
                    <a16:rowId xmlns:a16="http://schemas.microsoft.com/office/drawing/2014/main" val="3149560848"/>
                  </a:ext>
                </a:extLst>
              </a:tr>
              <a:tr h="599208">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dirty="0">
                          <a:effectLst/>
                        </a:rPr>
                        <a:t>Stepper Motor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1875286"/>
                  </a:ext>
                </a:extLst>
              </a:tr>
              <a:tr h="447444">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Lead Screw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7196019"/>
                  </a:ext>
                </a:extLst>
              </a:tr>
              <a:tr h="447444">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dirty="0">
                          <a:effectLst/>
                        </a:rPr>
                        <a:t>Guide Ways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2</a:t>
                      </a:r>
                    </a:p>
                  </a:txBody>
                  <a:tcPr marL="68580" marR="68580" marT="0" marB="0"/>
                </a:tc>
                <a:extLst>
                  <a:ext uri="{0D108BD9-81ED-4DB2-BD59-A6C34878D82A}">
                    <a16:rowId xmlns:a16="http://schemas.microsoft.com/office/drawing/2014/main" val="2350906065"/>
                  </a:ext>
                </a:extLst>
              </a:tr>
              <a:tr h="587711">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dirty="0">
                          <a:effectLst/>
                        </a:rPr>
                        <a:t>Driver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3658075"/>
                  </a:ext>
                </a:extLst>
              </a:tr>
              <a:tr h="598741">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Fixture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8843707"/>
                  </a:ext>
                </a:extLst>
              </a:tr>
            </a:tbl>
          </a:graphicData>
        </a:graphic>
      </p:graphicFrame>
      <p:sp>
        <p:nvSpPr>
          <p:cNvPr id="20" name="TextBox 19">
            <a:extLst>
              <a:ext uri="{FF2B5EF4-FFF2-40B4-BE49-F238E27FC236}">
                <a16:creationId xmlns:a16="http://schemas.microsoft.com/office/drawing/2014/main" id="{0D473087-7ADD-7B1D-3D64-E5B5204AFC3E}"/>
              </a:ext>
            </a:extLst>
          </p:cNvPr>
          <p:cNvSpPr txBox="1"/>
          <p:nvPr/>
        </p:nvSpPr>
        <p:spPr>
          <a:xfrm>
            <a:off x="2926172" y="945305"/>
            <a:ext cx="9237252" cy="1631216"/>
          </a:xfrm>
          <a:prstGeom prst="rect">
            <a:avLst/>
          </a:prstGeom>
          <a:noFill/>
        </p:spPr>
        <p:txBody>
          <a:bodyPr wrap="square" rtlCol="0">
            <a:spAutoFit/>
          </a:bodyPr>
          <a:lstStyle/>
          <a:p>
            <a:pPr algn="just"/>
            <a:r>
              <a:rPr lang="en-IN" sz="2000" dirty="0">
                <a:effectLst/>
                <a:latin typeface="Times New Roman" panose="02020603050405020304" pitchFamily="18" charset="0"/>
                <a:ea typeface="Calibri" panose="020F0502020204030204" pitchFamily="34" charset="0"/>
              </a:rPr>
              <a:t>Arduino is an open source, computer hardware and Software Company, project, and user community that designs and manufactures microcontroller kits for building digital devices and interactive objects that can sense and control objects in the physical world. Arduino board designs use a variety of microprocessors and controllers. </a:t>
            </a:r>
            <a:endParaRPr lang="en-IN" sz="2000" dirty="0"/>
          </a:p>
          <a:p>
            <a:pPr algn="just"/>
            <a:endParaRPr lang="en-IN" sz="2000" dirty="0"/>
          </a:p>
        </p:txBody>
      </p:sp>
      <p:sp>
        <p:nvSpPr>
          <p:cNvPr id="21" name="TextBox 20">
            <a:extLst>
              <a:ext uri="{FF2B5EF4-FFF2-40B4-BE49-F238E27FC236}">
                <a16:creationId xmlns:a16="http://schemas.microsoft.com/office/drawing/2014/main" id="{EE71F4A3-F790-84EE-B7C4-F861458A8A38}"/>
              </a:ext>
            </a:extLst>
          </p:cNvPr>
          <p:cNvSpPr txBox="1"/>
          <p:nvPr/>
        </p:nvSpPr>
        <p:spPr>
          <a:xfrm>
            <a:off x="2924176" y="2439844"/>
            <a:ext cx="9191624" cy="1631216"/>
          </a:xfrm>
          <a:prstGeom prst="rect">
            <a:avLst/>
          </a:prstGeom>
          <a:noFill/>
        </p:spPr>
        <p:txBody>
          <a:bodyPr wrap="square" rtlCol="0">
            <a:spAutoFit/>
          </a:bodyPr>
          <a:lstStyle/>
          <a:p>
            <a:pPr algn="just"/>
            <a:r>
              <a:rPr lang="en-IN" sz="2000" dirty="0">
                <a:effectLst/>
                <a:latin typeface="Times New Roman" panose="02020603050405020304" pitchFamily="18" charset="0"/>
                <a:ea typeface="Calibri" panose="020F0502020204030204" pitchFamily="34" charset="0"/>
              </a:rPr>
              <a:t>Stepper motors are DC motors that move in discrete steps. They have multiple coils that are organized in groups called "phases". By energizing each phase in sequence, the motor will rotate, one step at a time. With a computer controlled stepping you can achieve very precise positioning and/or speed control. </a:t>
            </a:r>
            <a:endParaRPr lang="en-IN" sz="2000" dirty="0"/>
          </a:p>
          <a:p>
            <a:pPr algn="just"/>
            <a:endParaRPr lang="en-IN" sz="2000" dirty="0"/>
          </a:p>
        </p:txBody>
      </p:sp>
      <p:sp>
        <p:nvSpPr>
          <p:cNvPr id="22" name="TextBox 21">
            <a:extLst>
              <a:ext uri="{FF2B5EF4-FFF2-40B4-BE49-F238E27FC236}">
                <a16:creationId xmlns:a16="http://schemas.microsoft.com/office/drawing/2014/main" id="{9D9EC269-9276-5981-874B-0FB3704825D6}"/>
              </a:ext>
            </a:extLst>
          </p:cNvPr>
          <p:cNvSpPr txBox="1"/>
          <p:nvPr/>
        </p:nvSpPr>
        <p:spPr>
          <a:xfrm>
            <a:off x="2924176" y="4102174"/>
            <a:ext cx="9191624" cy="1938992"/>
          </a:xfrm>
          <a:prstGeom prst="rect">
            <a:avLst/>
          </a:prstGeom>
          <a:noFill/>
        </p:spPr>
        <p:txBody>
          <a:bodyPr wrap="square" rtlCol="0">
            <a:spAutoFit/>
          </a:bodyPr>
          <a:lstStyle/>
          <a:p>
            <a:pPr algn="just"/>
            <a:r>
              <a:rPr lang="en-IN" sz="2000" dirty="0">
                <a:effectLst/>
                <a:latin typeface="Times New Roman" panose="02020603050405020304" pitchFamily="18" charset="0"/>
                <a:ea typeface="Calibri" panose="020F0502020204030204" pitchFamily="34" charset="0"/>
                <a:cs typeface="Times New Roman" panose="02020603050405020304" pitchFamily="18" charset="0"/>
              </a:rPr>
              <a:t>Lead screws are a very popular way to convert motor rotation into linear translation. They can offer fair axial stiffness and very good, smooth small displacements. Lead screws are generally preloaded with an axial load that helps to maintain a permanent contact between the nut and screw filets. This minimizes hysteresis but also generates some heat in the contact area due to friction. </a:t>
            </a:r>
            <a:endParaRPr lang="en-IN" sz="2000" dirty="0">
              <a:latin typeface="Times New Roman" panose="02020603050405020304" pitchFamily="18" charset="0"/>
              <a:cs typeface="Times New Roman" panose="02020603050405020304" pitchFamily="18" charset="0"/>
            </a:endParaRPr>
          </a:p>
          <a:p>
            <a:pPr algn="just"/>
            <a:endParaRPr lang="en-IN"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520" y="114015"/>
            <a:ext cx="10149658" cy="600501"/>
          </a:xfrm>
          <a:prstGeom prst="rect">
            <a:avLst/>
          </a:prstGeom>
        </p:spPr>
      </p:pic>
      <p:pic>
        <p:nvPicPr>
          <p:cNvPr id="3" name="object 3"/>
          <p:cNvPicPr/>
          <p:nvPr/>
        </p:nvPicPr>
        <p:blipFill>
          <a:blip r:embed="rId3" cstate="print"/>
          <a:stretch>
            <a:fillRect/>
          </a:stretch>
        </p:blipFill>
        <p:spPr>
          <a:xfrm>
            <a:off x="10372725" y="0"/>
            <a:ext cx="1819275" cy="952500"/>
          </a:xfrm>
          <a:prstGeom prst="rect">
            <a:avLst/>
          </a:prstGeom>
        </p:spPr>
      </p:pic>
      <p:sp>
        <p:nvSpPr>
          <p:cNvPr id="5" name="object 5"/>
          <p:cNvSpPr txBox="1">
            <a:spLocks noGrp="1"/>
          </p:cNvSpPr>
          <p:nvPr>
            <p:ph type="title"/>
          </p:nvPr>
        </p:nvSpPr>
        <p:spPr>
          <a:xfrm>
            <a:off x="152400" y="218367"/>
            <a:ext cx="2254885" cy="391795"/>
          </a:xfrm>
          <a:prstGeom prst="rect">
            <a:avLst/>
          </a:prstGeom>
        </p:spPr>
        <p:txBody>
          <a:bodyPr vert="horz" wrap="square" lIns="0" tIns="12700" rIns="0" bIns="0" rtlCol="0">
            <a:spAutoFit/>
          </a:bodyPr>
          <a:lstStyle/>
          <a:p>
            <a:pPr marL="12700">
              <a:lnSpc>
                <a:spcPct val="100000"/>
              </a:lnSpc>
              <a:spcBef>
                <a:spcPts val="100"/>
              </a:spcBef>
            </a:pPr>
            <a:r>
              <a:rPr lang="en-US" sz="2400" spc="-55" dirty="0"/>
              <a:t>Fabrication</a:t>
            </a:r>
            <a:endParaRPr sz="2400" dirty="0"/>
          </a:p>
        </p:txBody>
      </p:sp>
      <p:pic>
        <p:nvPicPr>
          <p:cNvPr id="7" name="object 7"/>
          <p:cNvPicPr/>
          <p:nvPr/>
        </p:nvPicPr>
        <p:blipFill>
          <a:blip r:embed="rId4" cstate="print"/>
          <a:stretch>
            <a:fillRect/>
          </a:stretch>
        </p:blipFill>
        <p:spPr>
          <a:xfrm>
            <a:off x="0" y="6438899"/>
            <a:ext cx="12191999" cy="419100"/>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12</a:t>
            </a:fld>
            <a:endParaRPr spc="-5" dirty="0"/>
          </a:p>
        </p:txBody>
      </p:sp>
      <p:sp>
        <p:nvSpPr>
          <p:cNvPr id="4" name="Rectangle 3"/>
          <p:cNvSpPr/>
          <p:nvPr/>
        </p:nvSpPr>
        <p:spPr>
          <a:xfrm>
            <a:off x="152399" y="1049039"/>
            <a:ext cx="11887200" cy="1579920"/>
          </a:xfrm>
          <a:prstGeom prst="rect">
            <a:avLst/>
          </a:prstGeom>
        </p:spPr>
        <p:txBody>
          <a:bodyPr wrap="square">
            <a:spAutoFit/>
          </a:bodyPr>
          <a:lstStyle/>
          <a:p>
            <a:pPr>
              <a:lnSpc>
                <a:spcPct val="150000"/>
              </a:lnSpc>
              <a:spcAft>
                <a:spcPts val="800"/>
              </a:spcAft>
            </a:pPr>
            <a:r>
              <a:rPr lang="en-IN" sz="2000" b="1" dirty="0">
                <a:latin typeface="Times New Roman" panose="02020603050405020304" pitchFamily="18" charset="0"/>
                <a:ea typeface="Times New Roman" panose="02020603050405020304" pitchFamily="18" charset="0"/>
              </a:rPr>
              <a:t>GUIDE WAYS</a:t>
            </a:r>
            <a:endParaRPr lang="en-IN" sz="2000" b="1" dirty="0">
              <a:latin typeface="Calibri" panose="020F0502020204030204" pitchFamily="34" charset="0"/>
              <a:ea typeface="Calibri" panose="020F0502020204030204" pitchFamily="34" charset="0"/>
            </a:endParaRPr>
          </a:p>
          <a:p>
            <a:pPr algn="just">
              <a:spcAft>
                <a:spcPts val="800"/>
              </a:spcAft>
            </a:pPr>
            <a:r>
              <a:rPr lang="en-IN" sz="2000" dirty="0">
                <a:latin typeface="Times New Roman" panose="02020603050405020304" pitchFamily="18" charset="0"/>
                <a:ea typeface="Times New Roman" panose="02020603050405020304" pitchFamily="18" charset="0"/>
              </a:rPr>
              <a:t>The Guide way is an essential component of machine tools. The primary role of the guide way is to ensure that the cutting tool or operating element of the machine tool follows a specified route. The operating component of the machine tool transports the work piece.</a:t>
            </a:r>
            <a:endParaRPr lang="en-IN" sz="2000" dirty="0">
              <a:effectLst/>
              <a:latin typeface="Calibri" panose="020F0502020204030204" pitchFamily="34" charset="0"/>
              <a:ea typeface="Calibri" panose="020F0502020204030204" pitchFamily="34" charset="0"/>
            </a:endParaRPr>
          </a:p>
        </p:txBody>
      </p:sp>
      <p:sp>
        <p:nvSpPr>
          <p:cNvPr id="6" name="Rectangle 5"/>
          <p:cNvSpPr/>
          <p:nvPr/>
        </p:nvSpPr>
        <p:spPr>
          <a:xfrm>
            <a:off x="152400" y="3118400"/>
            <a:ext cx="12115800" cy="2457083"/>
          </a:xfrm>
          <a:prstGeom prst="rect">
            <a:avLst/>
          </a:prstGeom>
        </p:spPr>
        <p:txBody>
          <a:bodyPr wrap="square">
            <a:spAutoFit/>
          </a:bodyPr>
          <a:lstStyle/>
          <a:p>
            <a:pPr>
              <a:lnSpc>
                <a:spcPct val="150000"/>
              </a:lnSpc>
              <a:spcAft>
                <a:spcPts val="800"/>
              </a:spcAft>
            </a:pPr>
            <a:r>
              <a:rPr lang="en-IN" b="1" dirty="0">
                <a:latin typeface="Times New Roman" panose="02020603050405020304" pitchFamily="18" charset="0"/>
                <a:ea typeface="Times New Roman" panose="02020603050405020304" pitchFamily="18" charset="0"/>
              </a:rPr>
              <a:t>MOTOR DRIVER</a:t>
            </a:r>
            <a:endParaRPr lang="en-IN" sz="1400" b="1" dirty="0">
              <a:latin typeface="Calibri" panose="020F0502020204030204" pitchFamily="34" charset="0"/>
              <a:ea typeface="Calibri" panose="020F0502020204030204" pitchFamily="34" charset="0"/>
            </a:endParaRPr>
          </a:p>
          <a:p>
            <a:pPr algn="just">
              <a:spcAft>
                <a:spcPts val="800"/>
              </a:spcAft>
            </a:pPr>
            <a:r>
              <a:rPr lang="en-IN" sz="2000" dirty="0">
                <a:solidFill>
                  <a:srgbClr val="000000"/>
                </a:solidFill>
                <a:latin typeface="Times New Roman" panose="02020603050405020304" pitchFamily="18" charset="0"/>
                <a:ea typeface="Times New Roman" panose="02020603050405020304" pitchFamily="18" charset="0"/>
              </a:rPr>
              <a:t>Built on the Toshiba TB6600HG IC, the TB6600 micro stepping driver may be used to power two-phase bipolar stepper motors. With a maximum continuous current of 3.5 A, the TB6600 driver may be utilised to handle very large stepper motors such as a NEMA 23. Ensure that you do not connect stepper motors with a current rating more than 3.5 A to the driver. Multiple safety features, including overcurrent, under voltage shutdown, and overheating protection, are included into the driver. That the actual specs and measurements may vary significantly across manufacturers.</a:t>
            </a:r>
            <a:endParaRPr lang="en-IN" sz="2000" dirty="0">
              <a:effectLst/>
              <a:latin typeface="Calibri" panose="020F0502020204030204" pitchFamily="34" charset="0"/>
              <a:ea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520" y="114015"/>
            <a:ext cx="10149658" cy="600501"/>
          </a:xfrm>
          <a:prstGeom prst="rect">
            <a:avLst/>
          </a:prstGeom>
        </p:spPr>
      </p:pic>
      <p:pic>
        <p:nvPicPr>
          <p:cNvPr id="3" name="object 3"/>
          <p:cNvPicPr/>
          <p:nvPr/>
        </p:nvPicPr>
        <p:blipFill>
          <a:blip r:embed="rId3" cstate="print"/>
          <a:stretch>
            <a:fillRect/>
          </a:stretch>
        </p:blipFill>
        <p:spPr>
          <a:xfrm>
            <a:off x="10372725" y="0"/>
            <a:ext cx="1819275" cy="952500"/>
          </a:xfrm>
          <a:prstGeom prst="rect">
            <a:avLst/>
          </a:prstGeom>
        </p:spPr>
      </p:pic>
      <p:sp>
        <p:nvSpPr>
          <p:cNvPr id="5" name="object 5"/>
          <p:cNvSpPr txBox="1">
            <a:spLocks noGrp="1"/>
          </p:cNvSpPr>
          <p:nvPr>
            <p:ph type="title"/>
          </p:nvPr>
        </p:nvSpPr>
        <p:spPr>
          <a:xfrm>
            <a:off x="152400" y="218367"/>
            <a:ext cx="2254885" cy="391795"/>
          </a:xfrm>
          <a:prstGeom prst="rect">
            <a:avLst/>
          </a:prstGeom>
        </p:spPr>
        <p:txBody>
          <a:bodyPr vert="horz" wrap="square" lIns="0" tIns="12700" rIns="0" bIns="0" rtlCol="0">
            <a:spAutoFit/>
          </a:bodyPr>
          <a:lstStyle/>
          <a:p>
            <a:pPr marL="12700">
              <a:lnSpc>
                <a:spcPct val="100000"/>
              </a:lnSpc>
              <a:spcBef>
                <a:spcPts val="100"/>
              </a:spcBef>
            </a:pPr>
            <a:r>
              <a:rPr lang="en-US" sz="2400" spc="-55" dirty="0"/>
              <a:t>Fabrication</a:t>
            </a:r>
            <a:endParaRPr sz="2400" dirty="0"/>
          </a:p>
        </p:txBody>
      </p:sp>
      <p:pic>
        <p:nvPicPr>
          <p:cNvPr id="7" name="object 7"/>
          <p:cNvPicPr/>
          <p:nvPr/>
        </p:nvPicPr>
        <p:blipFill>
          <a:blip r:embed="rId4" cstate="print"/>
          <a:stretch>
            <a:fillRect/>
          </a:stretch>
        </p:blipFill>
        <p:spPr>
          <a:xfrm>
            <a:off x="0" y="6438899"/>
            <a:ext cx="12191999" cy="419100"/>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13</a:t>
            </a:fld>
            <a:endParaRPr spc="-5" dirty="0"/>
          </a:p>
        </p:txBody>
      </p:sp>
      <p:sp>
        <p:nvSpPr>
          <p:cNvPr id="9" name="Rectangle 8"/>
          <p:cNvSpPr/>
          <p:nvPr/>
        </p:nvSpPr>
        <p:spPr>
          <a:xfrm>
            <a:off x="114300" y="630532"/>
            <a:ext cx="11963398" cy="2195473"/>
          </a:xfrm>
          <a:prstGeom prst="rect">
            <a:avLst/>
          </a:prstGeom>
        </p:spPr>
        <p:txBody>
          <a:bodyPr wrap="square">
            <a:spAutoFit/>
          </a:bodyPr>
          <a:lstStyle/>
          <a:p>
            <a:pPr>
              <a:lnSpc>
                <a:spcPct val="150000"/>
              </a:lnSpc>
              <a:spcAft>
                <a:spcPts val="800"/>
              </a:spcAft>
            </a:pPr>
            <a:r>
              <a:rPr lang="en-IN" sz="2000" b="1" dirty="0">
                <a:solidFill>
                  <a:srgbClr val="000000"/>
                </a:solidFill>
                <a:latin typeface="Times New Roman" panose="02020603050405020304" pitchFamily="18" charset="0"/>
                <a:ea typeface="Times New Roman" panose="02020603050405020304" pitchFamily="18" charset="0"/>
              </a:rPr>
              <a:t>SERVO MOTORS</a:t>
            </a:r>
            <a:endParaRPr lang="en-IN" sz="2000" b="1" dirty="0">
              <a:latin typeface="Calibri" panose="020F0502020204030204" pitchFamily="34" charset="0"/>
              <a:ea typeface="Calibri" panose="020F0502020204030204" pitchFamily="34" charset="0"/>
            </a:endParaRPr>
          </a:p>
          <a:p>
            <a:pPr algn="just">
              <a:spcAft>
                <a:spcPts val="800"/>
              </a:spcAft>
            </a:pPr>
            <a:r>
              <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servomotor is a closed-loop servomechanism that regulates its motion and final position using position feedback. The command position for the output shaft is represented by an analogue or digital signal supplied to the control.</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position encoder is linked to the motor in order to provide position and speed feedback. In the most fundamental instance, just the position is measured. </a:t>
            </a:r>
            <a:r>
              <a:rPr lang="en-IN" sz="2000" dirty="0">
                <a:latin typeface="Times New Roman" panose="02020603050405020304" pitchFamily="18" charset="0"/>
                <a:cs typeface="Times New Roman" panose="02020603050405020304" pitchFamily="18" charset="0"/>
              </a:rPr>
              <a:t>The measured output position is compared to the command position, which is the external input of the controller.</a:t>
            </a:r>
          </a:p>
        </p:txBody>
      </p:sp>
      <p:sp>
        <p:nvSpPr>
          <p:cNvPr id="10" name="Rectangle 9"/>
          <p:cNvSpPr/>
          <p:nvPr/>
        </p:nvSpPr>
        <p:spPr>
          <a:xfrm>
            <a:off x="108264" y="3022447"/>
            <a:ext cx="11925298" cy="2593018"/>
          </a:xfrm>
          <a:prstGeom prst="rect">
            <a:avLst/>
          </a:prstGeom>
        </p:spPr>
        <p:txBody>
          <a:bodyPr wrap="square">
            <a:spAutoFit/>
          </a:bodyPr>
          <a:lstStyle/>
          <a:p>
            <a:pPr>
              <a:lnSpc>
                <a:spcPct val="150000"/>
              </a:lnSpc>
              <a:spcAft>
                <a:spcPts val="1500"/>
              </a:spcAft>
            </a:pPr>
            <a:r>
              <a:rPr lang="en-IN" sz="2000" b="1" dirty="0">
                <a:solidFill>
                  <a:srgbClr val="000000"/>
                </a:solidFill>
                <a:latin typeface="Times New Roman" panose="02020603050405020304" pitchFamily="18" charset="0"/>
                <a:ea typeface="Times New Roman" panose="02020603050405020304" pitchFamily="18" charset="0"/>
              </a:rPr>
              <a:t>FIXTURE TABLE</a:t>
            </a:r>
            <a:endParaRPr lang="en-IN" sz="2000" b="1" dirty="0">
              <a:latin typeface="Calibri" panose="020F0502020204030204" pitchFamily="34" charset="0"/>
              <a:ea typeface="Calibri" panose="020F0502020204030204" pitchFamily="34" charset="0"/>
            </a:endParaRPr>
          </a:p>
          <a:p>
            <a:r>
              <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Different kinds of materials are used to make the Jig and its parts. There are times when metals are made harder to make them less likely to wear down. Sometimes they are made of nylon or fibre to protect the work pieces. The paper gave a detailed explanation of what jigs and fixtures are and listed the many benefits of using them in manufacturing.</a:t>
            </a:r>
            <a:r>
              <a:rPr lang="en-IN" sz="2000" dirty="0">
                <a:latin typeface="Times New Roman" panose="02020603050405020304" pitchFamily="18" charset="0"/>
                <a:cs typeface="Times New Roman" panose="02020603050405020304" pitchFamily="18" charset="0"/>
              </a:rPr>
              <a:t> The calculated values showed that a 16-millimeter-diameter mould will lead to the construction of rigid and strong jigs and fixtures that will ensure high machining accuracy, consistent product quality, and interchangeability. </a:t>
            </a:r>
          </a:p>
        </p:txBody>
      </p:sp>
    </p:spTree>
    <p:extLst>
      <p:ext uri="{BB962C8B-B14F-4D97-AF65-F5344CB8AC3E}">
        <p14:creationId xmlns:p14="http://schemas.microsoft.com/office/powerpoint/2010/main" val="668709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520" y="114015"/>
            <a:ext cx="10149658" cy="600501"/>
          </a:xfrm>
          <a:prstGeom prst="rect">
            <a:avLst/>
          </a:prstGeom>
        </p:spPr>
      </p:pic>
      <p:pic>
        <p:nvPicPr>
          <p:cNvPr id="3" name="object 3"/>
          <p:cNvPicPr/>
          <p:nvPr/>
        </p:nvPicPr>
        <p:blipFill>
          <a:blip r:embed="rId3" cstate="print"/>
          <a:stretch>
            <a:fillRect/>
          </a:stretch>
        </p:blipFill>
        <p:spPr>
          <a:xfrm>
            <a:off x="10372725" y="0"/>
            <a:ext cx="1819275" cy="952500"/>
          </a:xfrm>
          <a:prstGeom prst="rect">
            <a:avLst/>
          </a:prstGeom>
        </p:spPr>
      </p:pic>
      <p:sp>
        <p:nvSpPr>
          <p:cNvPr id="5" name="object 5"/>
          <p:cNvSpPr txBox="1">
            <a:spLocks noGrp="1"/>
          </p:cNvSpPr>
          <p:nvPr>
            <p:ph type="title"/>
          </p:nvPr>
        </p:nvSpPr>
        <p:spPr>
          <a:xfrm>
            <a:off x="152400" y="218367"/>
            <a:ext cx="2254885" cy="391795"/>
          </a:xfrm>
          <a:prstGeom prst="rect">
            <a:avLst/>
          </a:prstGeom>
        </p:spPr>
        <p:txBody>
          <a:bodyPr vert="horz" wrap="square" lIns="0" tIns="12700" rIns="0" bIns="0" rtlCol="0">
            <a:spAutoFit/>
          </a:bodyPr>
          <a:lstStyle/>
          <a:p>
            <a:pPr marL="12700">
              <a:lnSpc>
                <a:spcPct val="100000"/>
              </a:lnSpc>
              <a:spcBef>
                <a:spcPts val="100"/>
              </a:spcBef>
            </a:pPr>
            <a:r>
              <a:rPr lang="en-US" sz="2400" spc="-55" dirty="0"/>
              <a:t>Fabrication</a:t>
            </a:r>
            <a:endParaRPr sz="2400" dirty="0"/>
          </a:p>
        </p:txBody>
      </p:sp>
      <p:pic>
        <p:nvPicPr>
          <p:cNvPr id="7" name="object 7"/>
          <p:cNvPicPr/>
          <p:nvPr/>
        </p:nvPicPr>
        <p:blipFill>
          <a:blip r:embed="rId4" cstate="print"/>
          <a:stretch>
            <a:fillRect/>
          </a:stretch>
        </p:blipFill>
        <p:spPr>
          <a:xfrm>
            <a:off x="0" y="6475113"/>
            <a:ext cx="12191999" cy="419100"/>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14</a:t>
            </a:fld>
            <a:endParaRPr spc="-5" dirty="0"/>
          </a:p>
        </p:txBody>
      </p:sp>
      <p:sp>
        <p:nvSpPr>
          <p:cNvPr id="4" name="Rectangle 3"/>
          <p:cNvSpPr/>
          <p:nvPr/>
        </p:nvSpPr>
        <p:spPr>
          <a:xfrm>
            <a:off x="159190" y="714514"/>
            <a:ext cx="11956610" cy="1268937"/>
          </a:xfrm>
          <a:prstGeom prst="rect">
            <a:avLst/>
          </a:prstGeom>
        </p:spPr>
        <p:txBody>
          <a:bodyPr wrap="square">
            <a:spAutoFit/>
          </a:bodyPr>
          <a:lstStyle/>
          <a:p>
            <a:pPr>
              <a:lnSpc>
                <a:spcPct val="150000"/>
              </a:lnSpc>
              <a:spcBef>
                <a:spcPts val="200"/>
              </a:spcBef>
              <a:spcAft>
                <a:spcPts val="0"/>
              </a:spcAft>
            </a:pPr>
            <a:r>
              <a:rPr lang="en-IN" sz="3200" b="1" dirty="0">
                <a:latin typeface="Calibri" panose="020F0502020204030204" pitchFamily="34" charset="0"/>
              </a:rPr>
              <a:t>Automation</a:t>
            </a:r>
          </a:p>
          <a:p>
            <a:pPr algn="just">
              <a:lnSpc>
                <a:spcPct val="150000"/>
              </a:lnSpc>
              <a:spcBef>
                <a:spcPts val="200"/>
              </a:spcBef>
              <a:spcAft>
                <a:spcPts val="0"/>
              </a:spcAft>
            </a:pPr>
            <a:r>
              <a:rPr lang="en-IN" sz="2000" dirty="0">
                <a:solidFill>
                  <a:srgbClr val="000000"/>
                </a:solidFill>
                <a:latin typeface="Times New Roman" panose="02020603050405020304" pitchFamily="18" charset="0"/>
                <a:ea typeface="Times New Roman" panose="02020603050405020304" pitchFamily="18" charset="0"/>
              </a:rPr>
              <a:t>Automation is done by using the </a:t>
            </a:r>
            <a:r>
              <a:rPr lang="en-IN" sz="2000" dirty="0" err="1">
                <a:solidFill>
                  <a:srgbClr val="000000"/>
                </a:solidFill>
                <a:latin typeface="Times New Roman" panose="02020603050405020304" pitchFamily="18" charset="0"/>
                <a:ea typeface="Times New Roman" panose="02020603050405020304" pitchFamily="18" charset="0"/>
              </a:rPr>
              <a:t>Arduino</a:t>
            </a:r>
            <a:r>
              <a:rPr lang="en-IN" sz="2000" dirty="0">
                <a:solidFill>
                  <a:srgbClr val="000000"/>
                </a:solidFill>
                <a:latin typeface="Times New Roman" panose="02020603050405020304" pitchFamily="18" charset="0"/>
                <a:ea typeface="Times New Roman" panose="02020603050405020304" pitchFamily="18" charset="0"/>
              </a:rPr>
              <a:t> Controller, TB 6600 Driver and Stepper Motor using </a:t>
            </a:r>
            <a:r>
              <a:rPr lang="en-IN" sz="2000" dirty="0" err="1">
                <a:solidFill>
                  <a:srgbClr val="000000"/>
                </a:solidFill>
                <a:latin typeface="Times New Roman" panose="02020603050405020304" pitchFamily="18" charset="0"/>
                <a:ea typeface="Times New Roman" panose="02020603050405020304" pitchFamily="18" charset="0"/>
              </a:rPr>
              <a:t>Arduino</a:t>
            </a:r>
            <a:r>
              <a:rPr lang="en-IN" sz="2000" dirty="0">
                <a:solidFill>
                  <a:srgbClr val="000000"/>
                </a:solidFill>
                <a:latin typeface="Times New Roman" panose="02020603050405020304" pitchFamily="18" charset="0"/>
                <a:ea typeface="Times New Roman" panose="02020603050405020304" pitchFamily="18" charset="0"/>
              </a:rPr>
              <a:t> Software.</a:t>
            </a:r>
            <a:endParaRPr lang="en-IN" sz="2000" dirty="0">
              <a:solidFill>
                <a:srgbClr val="1F3863"/>
              </a:solidFill>
              <a:effectLst/>
              <a:latin typeface="Calibri" panose="020F0502020204030204" pitchFamily="34" charset="0"/>
            </a:endParaRPr>
          </a:p>
        </p:txBody>
      </p:sp>
      <p:pic>
        <p:nvPicPr>
          <p:cNvPr id="1025" name="image47.jpg"/>
          <p:cNvPicPr>
            <a:picLocks noChangeAspect="1" noChangeArrowheads="1"/>
          </p:cNvPicPr>
          <p:nvPr/>
        </p:nvPicPr>
        <p:blipFill>
          <a:blip r:embed="rId5">
            <a:extLst>
              <a:ext uri="{28A0092B-C50C-407E-A947-70E740481C1C}">
                <a14:useLocalDpi xmlns:a14="http://schemas.microsoft.com/office/drawing/2010/main" val="0"/>
              </a:ext>
            </a:extLst>
          </a:blip>
          <a:srcRect l="2892" r="2892"/>
          <a:stretch>
            <a:fillRect/>
          </a:stretch>
        </p:blipFill>
        <p:spPr bwMode="auto">
          <a:xfrm>
            <a:off x="457198" y="2288553"/>
            <a:ext cx="5783263" cy="34210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2695382" y="5964782"/>
            <a:ext cx="1306896" cy="518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Circuit Diagram</a:t>
            </a:r>
            <a:endParaRPr kumimoji="0" lang="en-US" sz="1200" b="0" i="0" u="none" strike="noStrike" cap="none" normalizeH="0" baseline="0" dirty="0">
              <a:ln>
                <a:noFill/>
              </a:ln>
              <a:solidFill>
                <a:srgbClr val="1F3863"/>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6629400" y="2288553"/>
            <a:ext cx="6096000" cy="3385542"/>
          </a:xfrm>
          <a:prstGeom prst="rect">
            <a:avLst/>
          </a:prstGeom>
        </p:spPr>
        <p:txBody>
          <a:bodyPr>
            <a:spAutoFit/>
          </a:bodyPr>
          <a:lstStyle/>
          <a:p>
            <a:pPr>
              <a:lnSpc>
                <a:spcPct val="150000"/>
              </a:lnSpc>
              <a:spcAft>
                <a:spcPts val="800"/>
              </a:spcAft>
            </a:pPr>
            <a:r>
              <a:rPr lang="en-IN" b="1" dirty="0">
                <a:latin typeface="Times New Roman" panose="02020603050405020304" pitchFamily="18" charset="0"/>
                <a:ea typeface="Times New Roman" panose="02020603050405020304" pitchFamily="18" charset="0"/>
              </a:rPr>
              <a:t>Source</a:t>
            </a:r>
            <a:r>
              <a:rPr lang="en-IN" b="1" dirty="0">
                <a:solidFill>
                  <a:srgbClr val="000000"/>
                </a:solidFill>
                <a:latin typeface="Times New Roman" panose="02020603050405020304" pitchFamily="18" charset="0"/>
                <a:ea typeface="Times New Roman" panose="02020603050405020304" pitchFamily="18" charset="0"/>
              </a:rPr>
              <a:t> Code</a:t>
            </a:r>
            <a:endParaRPr lang="en-IN" sz="1400" dirty="0">
              <a:latin typeface="Calibri" panose="020F0502020204030204" pitchFamily="34" charset="0"/>
              <a:ea typeface="Calibri" panose="020F0502020204030204" pitchFamily="34" charset="0"/>
            </a:endParaRPr>
          </a:p>
          <a:p>
            <a:pPr>
              <a:lnSpc>
                <a:spcPct val="150000"/>
              </a:lnSpc>
              <a:spcAft>
                <a:spcPts val="800"/>
              </a:spcAft>
            </a:pPr>
            <a:r>
              <a:rPr lang="en-IN" sz="1400" dirty="0">
                <a:latin typeface="+mj-lt"/>
                <a:ea typeface="Times New Roman" panose="02020603050405020304" pitchFamily="18" charset="0"/>
              </a:rPr>
              <a:t>#include &lt;</a:t>
            </a:r>
            <a:r>
              <a:rPr lang="en-IN" sz="1400" dirty="0" err="1">
                <a:latin typeface="+mj-lt"/>
                <a:ea typeface="Times New Roman" panose="02020603050405020304" pitchFamily="18" charset="0"/>
              </a:rPr>
              <a:t>AccelStepper.h</a:t>
            </a:r>
            <a:r>
              <a:rPr lang="en-IN" sz="1400" dirty="0">
                <a:latin typeface="+mj-lt"/>
                <a:ea typeface="Times New Roman" panose="02020603050405020304" pitchFamily="18" charset="0"/>
              </a:rPr>
              <a:t>&gt;</a:t>
            </a:r>
            <a:endParaRPr lang="en-IN" sz="1400" dirty="0">
              <a:latin typeface="+mj-lt"/>
              <a:ea typeface="Calibri" panose="020F0502020204030204" pitchFamily="34" charset="0"/>
            </a:endParaRPr>
          </a:p>
          <a:p>
            <a:pPr>
              <a:lnSpc>
                <a:spcPct val="150000"/>
              </a:lnSpc>
              <a:spcAft>
                <a:spcPts val="800"/>
              </a:spcAft>
            </a:pPr>
            <a:r>
              <a:rPr lang="en-IN" sz="1400" dirty="0">
                <a:latin typeface="+mj-lt"/>
                <a:ea typeface="Times New Roman" panose="02020603050405020304" pitchFamily="18" charset="0"/>
              </a:rPr>
              <a:t>#include &lt;</a:t>
            </a:r>
            <a:r>
              <a:rPr lang="en-IN" sz="1400" dirty="0" err="1">
                <a:latin typeface="+mj-lt"/>
                <a:ea typeface="Times New Roman" panose="02020603050405020304" pitchFamily="18" charset="0"/>
              </a:rPr>
              <a:t>Servo.h</a:t>
            </a:r>
            <a:r>
              <a:rPr lang="en-IN" sz="1400" dirty="0">
                <a:latin typeface="+mj-lt"/>
                <a:ea typeface="Times New Roman" panose="02020603050405020304" pitchFamily="18" charset="0"/>
              </a:rPr>
              <a:t>&gt;</a:t>
            </a:r>
            <a:endParaRPr lang="en-IN" sz="1400" dirty="0">
              <a:latin typeface="+mj-lt"/>
              <a:ea typeface="Calibri" panose="020F0502020204030204" pitchFamily="34" charset="0"/>
            </a:endParaRPr>
          </a:p>
          <a:p>
            <a:pPr>
              <a:lnSpc>
                <a:spcPct val="150000"/>
              </a:lnSpc>
              <a:spcAft>
                <a:spcPts val="800"/>
              </a:spcAft>
            </a:pPr>
            <a:r>
              <a:rPr lang="en-IN" sz="1400" dirty="0">
                <a:latin typeface="+mj-lt"/>
                <a:ea typeface="Times New Roman" panose="02020603050405020304" pitchFamily="18" charset="0"/>
              </a:rPr>
              <a:t>Servo </a:t>
            </a:r>
            <a:r>
              <a:rPr lang="en-IN" sz="1400" dirty="0" err="1">
                <a:latin typeface="+mj-lt"/>
                <a:ea typeface="Times New Roman" panose="02020603050405020304" pitchFamily="18" charset="0"/>
              </a:rPr>
              <a:t>Voltage_servo</a:t>
            </a:r>
            <a:r>
              <a:rPr lang="en-IN" sz="1400" dirty="0">
                <a:latin typeface="+mj-lt"/>
                <a:ea typeface="Times New Roman" panose="02020603050405020304" pitchFamily="18" charset="0"/>
              </a:rPr>
              <a:t>;</a:t>
            </a:r>
            <a:endParaRPr lang="en-IN" sz="1400" dirty="0">
              <a:latin typeface="+mj-lt"/>
              <a:ea typeface="Calibri" panose="020F0502020204030204" pitchFamily="34" charset="0"/>
            </a:endParaRPr>
          </a:p>
          <a:p>
            <a:pPr>
              <a:lnSpc>
                <a:spcPct val="150000"/>
              </a:lnSpc>
              <a:spcAft>
                <a:spcPts val="800"/>
              </a:spcAft>
            </a:pPr>
            <a:r>
              <a:rPr lang="en-IN" sz="1400" dirty="0">
                <a:latin typeface="+mj-lt"/>
                <a:ea typeface="Times New Roman" panose="02020603050405020304" pitchFamily="18" charset="0"/>
              </a:rPr>
              <a:t>Servo </a:t>
            </a:r>
            <a:r>
              <a:rPr lang="en-IN" sz="1400" dirty="0" err="1">
                <a:latin typeface="+mj-lt"/>
                <a:ea typeface="Times New Roman" panose="02020603050405020304" pitchFamily="18" charset="0"/>
              </a:rPr>
              <a:t>Speed_servo</a:t>
            </a:r>
            <a:r>
              <a:rPr lang="en-IN" sz="1400" dirty="0">
                <a:latin typeface="+mj-lt"/>
                <a:ea typeface="Times New Roman" panose="02020603050405020304" pitchFamily="18" charset="0"/>
              </a:rPr>
              <a:t>;</a:t>
            </a:r>
          </a:p>
          <a:p>
            <a:pPr>
              <a:lnSpc>
                <a:spcPct val="150000"/>
              </a:lnSpc>
              <a:spcAft>
                <a:spcPts val="800"/>
              </a:spcAft>
            </a:pPr>
            <a:r>
              <a:rPr lang="en-IN" sz="1400" dirty="0">
                <a:effectLst/>
                <a:latin typeface="Times New Roman" panose="02020603050405020304" pitchFamily="18" charset="0"/>
                <a:ea typeface="Calibri" panose="020F0502020204030204" pitchFamily="34" charset="0"/>
              </a:rPr>
              <a:t>……………….</a:t>
            </a:r>
          </a:p>
          <a:p>
            <a:r>
              <a:rPr lang="en-IN" sz="1400" dirty="0"/>
              <a:t> </a:t>
            </a:r>
            <a:r>
              <a:rPr lang="en-IN" sz="1400" dirty="0" err="1"/>
              <a:t>Serial.println</a:t>
            </a:r>
            <a:r>
              <a:rPr lang="en-IN" sz="1400" dirty="0"/>
              <a:t>(" 'I' : Sets a voltage value For Knob.. From 0-180.I80");</a:t>
            </a:r>
          </a:p>
          <a:p>
            <a:endParaRPr lang="en-IN" sz="1400" dirty="0"/>
          </a:p>
          <a:p>
            <a:r>
              <a:rPr lang="en-IN" sz="1400" dirty="0"/>
              <a:t> </a:t>
            </a:r>
            <a:r>
              <a:rPr lang="en-IN" sz="1400" dirty="0" err="1"/>
              <a:t>Serial.println</a:t>
            </a:r>
            <a:r>
              <a:rPr lang="en-IN" sz="1400" dirty="0"/>
              <a:t>(" 'T' : Sets a Torch value ON/OFF is 30/0.T30");</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61049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8036"/>
            <a:ext cx="10266045" cy="700405"/>
            <a:chOff x="0" y="38036"/>
            <a:chExt cx="10266045" cy="700405"/>
          </a:xfrm>
        </p:grpSpPr>
        <p:pic>
          <p:nvPicPr>
            <p:cNvPr id="3" name="object 3"/>
            <p:cNvPicPr/>
            <p:nvPr/>
          </p:nvPicPr>
          <p:blipFill>
            <a:blip r:embed="rId3" cstate="print"/>
            <a:stretch>
              <a:fillRect/>
            </a:stretch>
          </p:blipFill>
          <p:spPr>
            <a:xfrm>
              <a:off x="11639" y="38099"/>
              <a:ext cx="10254196" cy="609600"/>
            </a:xfrm>
            <a:prstGeom prst="rect">
              <a:avLst/>
            </a:prstGeom>
          </p:spPr>
        </p:pic>
        <p:pic>
          <p:nvPicPr>
            <p:cNvPr id="4" name="object 4"/>
            <p:cNvPicPr/>
            <p:nvPr/>
          </p:nvPicPr>
          <p:blipFill>
            <a:blip r:embed="rId4" cstate="print"/>
            <a:stretch>
              <a:fillRect/>
            </a:stretch>
          </p:blipFill>
          <p:spPr>
            <a:xfrm>
              <a:off x="0" y="38036"/>
              <a:ext cx="1681226" cy="700087"/>
            </a:xfrm>
            <a:prstGeom prst="rect">
              <a:avLst/>
            </a:prstGeom>
          </p:spPr>
        </p:pic>
      </p:grpSp>
      <p:sp>
        <p:nvSpPr>
          <p:cNvPr id="5" name="object 5"/>
          <p:cNvSpPr txBox="1">
            <a:spLocks noGrp="1"/>
          </p:cNvSpPr>
          <p:nvPr>
            <p:ph type="title"/>
          </p:nvPr>
        </p:nvSpPr>
        <p:spPr>
          <a:xfrm>
            <a:off x="126682" y="129539"/>
            <a:ext cx="1364615" cy="392430"/>
          </a:xfrm>
          <a:prstGeom prst="rect">
            <a:avLst/>
          </a:prstGeom>
        </p:spPr>
        <p:txBody>
          <a:bodyPr vert="horz" wrap="square" lIns="0" tIns="13335" rIns="0" bIns="0" rtlCol="0">
            <a:spAutoFit/>
          </a:bodyPr>
          <a:lstStyle/>
          <a:p>
            <a:pPr marL="12700">
              <a:lnSpc>
                <a:spcPct val="100000"/>
              </a:lnSpc>
              <a:spcBef>
                <a:spcPts val="105"/>
              </a:spcBef>
            </a:pPr>
            <a:r>
              <a:rPr sz="2400" spc="10" dirty="0"/>
              <a:t>P</a:t>
            </a:r>
            <a:r>
              <a:rPr sz="2400" spc="-15" dirty="0"/>
              <a:t>a</a:t>
            </a:r>
            <a:r>
              <a:rPr sz="2400" spc="20" dirty="0"/>
              <a:t>r</a:t>
            </a:r>
            <a:r>
              <a:rPr sz="2400" spc="-15" dirty="0"/>
              <a:t>a</a:t>
            </a:r>
            <a:r>
              <a:rPr sz="2400" spc="-145" dirty="0"/>
              <a:t>m</a:t>
            </a:r>
            <a:r>
              <a:rPr sz="2400" spc="-15" dirty="0"/>
              <a:t>e</a:t>
            </a:r>
            <a:r>
              <a:rPr sz="2400" dirty="0"/>
              <a:t>t</a:t>
            </a:r>
            <a:r>
              <a:rPr sz="2400" spc="-10" dirty="0"/>
              <a:t>e</a:t>
            </a:r>
            <a:r>
              <a:rPr sz="2400" spc="20" dirty="0"/>
              <a:t>r</a:t>
            </a:r>
            <a:r>
              <a:rPr sz="2400" dirty="0"/>
              <a:t>s</a:t>
            </a:r>
            <a:endParaRPr sz="2400"/>
          </a:p>
        </p:txBody>
      </p:sp>
      <p:graphicFrame>
        <p:nvGraphicFramePr>
          <p:cNvPr id="6" name="object 6"/>
          <p:cNvGraphicFramePr>
            <a:graphicFrameLocks noGrp="1"/>
          </p:cNvGraphicFramePr>
          <p:nvPr>
            <p:extLst>
              <p:ext uri="{D42A27DB-BD31-4B8C-83A1-F6EECF244321}">
                <p14:modId xmlns:p14="http://schemas.microsoft.com/office/powerpoint/2010/main" val="1779411993"/>
              </p:ext>
            </p:extLst>
          </p:nvPr>
        </p:nvGraphicFramePr>
        <p:xfrm>
          <a:off x="381000" y="899128"/>
          <a:ext cx="8128634" cy="1854196"/>
        </p:xfrm>
        <a:graphic>
          <a:graphicData uri="http://schemas.openxmlformats.org/drawingml/2006/table">
            <a:tbl>
              <a:tblPr firstRow="1" bandRow="1">
                <a:tableStyleId>{2D5ABB26-0587-4C30-8999-92F81FD0307C}</a:tableStyleId>
              </a:tblPr>
              <a:tblGrid>
                <a:gridCol w="2709545">
                  <a:extLst>
                    <a:ext uri="{9D8B030D-6E8A-4147-A177-3AD203B41FA5}">
                      <a16:colId xmlns:a16="http://schemas.microsoft.com/office/drawing/2014/main" val="20000"/>
                    </a:ext>
                  </a:extLst>
                </a:gridCol>
                <a:gridCol w="2709545">
                  <a:extLst>
                    <a:ext uri="{9D8B030D-6E8A-4147-A177-3AD203B41FA5}">
                      <a16:colId xmlns:a16="http://schemas.microsoft.com/office/drawing/2014/main" val="20001"/>
                    </a:ext>
                  </a:extLst>
                </a:gridCol>
                <a:gridCol w="2709544">
                  <a:extLst>
                    <a:ext uri="{9D8B030D-6E8A-4147-A177-3AD203B41FA5}">
                      <a16:colId xmlns:a16="http://schemas.microsoft.com/office/drawing/2014/main" val="20002"/>
                    </a:ext>
                  </a:extLst>
                </a:gridCol>
              </a:tblGrid>
              <a:tr h="370839">
                <a:tc>
                  <a:txBody>
                    <a:bodyPr/>
                    <a:lstStyle/>
                    <a:p>
                      <a:pPr marL="91440">
                        <a:lnSpc>
                          <a:spcPct val="100000"/>
                        </a:lnSpc>
                        <a:spcBef>
                          <a:spcPts val="220"/>
                        </a:spcBef>
                      </a:pPr>
                      <a:r>
                        <a:rPr sz="1800" b="1" spc="20" dirty="0">
                          <a:solidFill>
                            <a:srgbClr val="FFFFFF"/>
                          </a:solidFill>
                          <a:latin typeface="Calibri"/>
                          <a:cs typeface="Calibri"/>
                        </a:rPr>
                        <a:t>CU</a:t>
                      </a:r>
                      <a:r>
                        <a:rPr sz="1800" b="1" spc="35" dirty="0">
                          <a:solidFill>
                            <a:srgbClr val="FFFFFF"/>
                          </a:solidFill>
                          <a:latin typeface="Calibri"/>
                          <a:cs typeface="Calibri"/>
                        </a:rPr>
                        <a:t>RR</a:t>
                      </a:r>
                      <a:r>
                        <a:rPr sz="1800" b="1" spc="20" dirty="0">
                          <a:solidFill>
                            <a:srgbClr val="FFFFFF"/>
                          </a:solidFill>
                          <a:latin typeface="Calibri"/>
                          <a:cs typeface="Calibri"/>
                        </a:rPr>
                        <a:t>E</a:t>
                      </a:r>
                      <a:r>
                        <a:rPr sz="1800" b="1" spc="10" dirty="0">
                          <a:solidFill>
                            <a:srgbClr val="FFFFFF"/>
                          </a:solidFill>
                          <a:latin typeface="Calibri"/>
                          <a:cs typeface="Calibri"/>
                        </a:rPr>
                        <a:t>N</a:t>
                      </a:r>
                      <a:r>
                        <a:rPr sz="1800" b="1" dirty="0">
                          <a:solidFill>
                            <a:srgbClr val="FFFFFF"/>
                          </a:solidFill>
                          <a:latin typeface="Calibri"/>
                          <a:cs typeface="Calibri"/>
                        </a:rPr>
                        <a:t>T</a:t>
                      </a:r>
                      <a:r>
                        <a:rPr sz="1800" b="1" spc="-175" dirty="0">
                          <a:solidFill>
                            <a:srgbClr val="FFFFFF"/>
                          </a:solidFill>
                          <a:latin typeface="Calibri"/>
                          <a:cs typeface="Calibri"/>
                        </a:rPr>
                        <a:t> </a:t>
                      </a:r>
                      <a:r>
                        <a:rPr sz="1800" b="1" spc="-35" dirty="0">
                          <a:solidFill>
                            <a:srgbClr val="FFFFFF"/>
                          </a:solidFill>
                          <a:latin typeface="Calibri"/>
                          <a:cs typeface="Calibri"/>
                        </a:rPr>
                        <a:t>(</a:t>
                      </a:r>
                      <a:r>
                        <a:rPr sz="1800" b="1" spc="30" dirty="0">
                          <a:solidFill>
                            <a:srgbClr val="FFFFFF"/>
                          </a:solidFill>
                          <a:latin typeface="Calibri"/>
                          <a:cs typeface="Calibri"/>
                        </a:rPr>
                        <a:t>A</a:t>
                      </a:r>
                      <a:r>
                        <a:rPr sz="1800" b="1" dirty="0">
                          <a:solidFill>
                            <a:srgbClr val="FFFFFF"/>
                          </a:solidFill>
                          <a:latin typeface="Calibri"/>
                          <a:cs typeface="Calibri"/>
                        </a:rPr>
                        <a:t>)</a:t>
                      </a:r>
                      <a:endParaRPr sz="1800" dirty="0">
                        <a:latin typeface="Calibri"/>
                        <a:cs typeface="Calibri"/>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3345">
                        <a:lnSpc>
                          <a:spcPct val="100000"/>
                        </a:lnSpc>
                        <a:spcBef>
                          <a:spcPts val="220"/>
                        </a:spcBef>
                      </a:pPr>
                      <a:r>
                        <a:rPr sz="1800" b="1" spc="-50" dirty="0">
                          <a:solidFill>
                            <a:srgbClr val="FFFFFF"/>
                          </a:solidFill>
                          <a:latin typeface="Calibri"/>
                          <a:cs typeface="Calibri"/>
                        </a:rPr>
                        <a:t>VOLTAGE</a:t>
                      </a:r>
                      <a:r>
                        <a:rPr sz="1800" b="1" spc="-40" dirty="0">
                          <a:solidFill>
                            <a:srgbClr val="FFFFFF"/>
                          </a:solidFill>
                          <a:latin typeface="Calibri"/>
                          <a:cs typeface="Calibri"/>
                        </a:rPr>
                        <a:t> </a:t>
                      </a:r>
                      <a:r>
                        <a:rPr sz="1800" b="1" spc="-20" dirty="0">
                          <a:solidFill>
                            <a:srgbClr val="FFFFFF"/>
                          </a:solidFill>
                          <a:latin typeface="Calibri"/>
                          <a:cs typeface="Calibri"/>
                        </a:rPr>
                        <a:t>(V)</a:t>
                      </a:r>
                      <a:endParaRPr sz="1800" dirty="0">
                        <a:latin typeface="Calibri"/>
                        <a:cs typeface="Calibri"/>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5885">
                        <a:lnSpc>
                          <a:spcPct val="100000"/>
                        </a:lnSpc>
                        <a:spcBef>
                          <a:spcPts val="220"/>
                        </a:spcBef>
                      </a:pPr>
                      <a:r>
                        <a:rPr lang="en-US" sz="1800" b="1" spc="5" dirty="0">
                          <a:solidFill>
                            <a:srgbClr val="FFFFFF"/>
                          </a:solidFill>
                          <a:latin typeface="Calibri"/>
                          <a:cs typeface="Calibri"/>
                        </a:rPr>
                        <a:t>SHIELDING GAS</a:t>
                      </a:r>
                      <a:endParaRPr sz="1800" dirty="0">
                        <a:latin typeface="Calibri"/>
                        <a:cs typeface="Calibri"/>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40">
                <a:tc>
                  <a:txBody>
                    <a:bodyPr/>
                    <a:lstStyle/>
                    <a:p>
                      <a:pPr marL="91440">
                        <a:lnSpc>
                          <a:spcPct val="100000"/>
                        </a:lnSpc>
                        <a:spcBef>
                          <a:spcPts val="225"/>
                        </a:spcBef>
                      </a:pPr>
                      <a:r>
                        <a:rPr lang="en-US" sz="1800" spc="-15" dirty="0">
                          <a:latin typeface="Calibri"/>
                          <a:cs typeface="Calibri"/>
                        </a:rPr>
                        <a:t>200</a:t>
                      </a:r>
                      <a:endParaRPr sz="1800" dirty="0">
                        <a:latin typeface="Calibri"/>
                        <a:cs typeface="Calibri"/>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225"/>
                        </a:spcBef>
                      </a:pPr>
                      <a:r>
                        <a:rPr lang="en-US" sz="1800" spc="-15" dirty="0">
                          <a:latin typeface="Calibri"/>
                          <a:cs typeface="Calibri"/>
                        </a:rPr>
                        <a:t>30</a:t>
                      </a:r>
                      <a:endParaRPr sz="1800" dirty="0">
                        <a:latin typeface="Calibri"/>
                        <a:cs typeface="Calibri"/>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5885">
                        <a:lnSpc>
                          <a:spcPct val="100000"/>
                        </a:lnSpc>
                        <a:spcBef>
                          <a:spcPts val="225"/>
                        </a:spcBef>
                      </a:pPr>
                      <a:r>
                        <a:rPr lang="en-US" sz="1800" spc="-15" dirty="0">
                          <a:latin typeface="Calibri"/>
                          <a:cs typeface="Calibri"/>
                        </a:rPr>
                        <a:t>20</a:t>
                      </a:r>
                      <a:endParaRPr sz="1800" dirty="0">
                        <a:latin typeface="Calibri"/>
                        <a:cs typeface="Calibri"/>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39">
                <a:tc>
                  <a:txBody>
                    <a:bodyPr/>
                    <a:lstStyle/>
                    <a:p>
                      <a:pPr marL="91440">
                        <a:lnSpc>
                          <a:spcPct val="100000"/>
                        </a:lnSpc>
                        <a:spcBef>
                          <a:spcPts val="225"/>
                        </a:spcBef>
                      </a:pPr>
                      <a:r>
                        <a:rPr lang="en-US" sz="1800" spc="-15" dirty="0">
                          <a:latin typeface="Calibri"/>
                          <a:cs typeface="Calibri"/>
                        </a:rPr>
                        <a:t>210</a:t>
                      </a:r>
                      <a:endParaRPr sz="1800" dirty="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225"/>
                        </a:spcBef>
                      </a:pPr>
                      <a:r>
                        <a:rPr sz="1800" spc="-15" dirty="0">
                          <a:latin typeface="Calibri"/>
                          <a:cs typeface="Calibri"/>
                        </a:rPr>
                        <a:t>30</a:t>
                      </a:r>
                      <a:endParaRPr sz="1800" dirty="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5885">
                        <a:lnSpc>
                          <a:spcPct val="100000"/>
                        </a:lnSpc>
                        <a:spcBef>
                          <a:spcPts val="225"/>
                        </a:spcBef>
                      </a:pPr>
                      <a:r>
                        <a:rPr lang="en-US" sz="1800" spc="-15" dirty="0">
                          <a:latin typeface="Calibri"/>
                          <a:cs typeface="Calibri"/>
                        </a:rPr>
                        <a:t>20</a:t>
                      </a:r>
                      <a:endParaRPr sz="1800" dirty="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29"/>
                        </a:spcBef>
                      </a:pPr>
                      <a:r>
                        <a:rPr lang="en-US" sz="1800" spc="-15" dirty="0">
                          <a:latin typeface="Calibri"/>
                          <a:cs typeface="Calibri"/>
                        </a:rPr>
                        <a:t>238</a:t>
                      </a:r>
                      <a:endParaRPr sz="1800" dirty="0">
                        <a:latin typeface="Calibri"/>
                        <a:cs typeface="Calibri"/>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229"/>
                        </a:spcBef>
                      </a:pPr>
                      <a:r>
                        <a:rPr lang="en-US" sz="1800" spc="-15" dirty="0">
                          <a:latin typeface="Calibri"/>
                          <a:cs typeface="Calibri"/>
                        </a:rPr>
                        <a:t>35</a:t>
                      </a:r>
                      <a:endParaRPr sz="1800" dirty="0">
                        <a:latin typeface="Calibri"/>
                        <a:cs typeface="Calibri"/>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5885">
                        <a:lnSpc>
                          <a:spcPct val="100000"/>
                        </a:lnSpc>
                        <a:spcBef>
                          <a:spcPts val="229"/>
                        </a:spcBef>
                      </a:pPr>
                      <a:r>
                        <a:rPr lang="en-US" sz="1800" spc="-15" dirty="0">
                          <a:latin typeface="Calibri"/>
                          <a:cs typeface="Calibri"/>
                        </a:rPr>
                        <a:t>20</a:t>
                      </a:r>
                      <a:endParaRPr sz="1800" dirty="0">
                        <a:latin typeface="Calibri"/>
                        <a:cs typeface="Calibri"/>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39">
                <a:tc>
                  <a:txBody>
                    <a:bodyPr/>
                    <a:lstStyle/>
                    <a:p>
                      <a:pPr marL="91440">
                        <a:lnSpc>
                          <a:spcPct val="100000"/>
                        </a:lnSpc>
                        <a:spcBef>
                          <a:spcPts val="235"/>
                        </a:spcBef>
                      </a:pPr>
                      <a:r>
                        <a:rPr lang="en-US" sz="1800" spc="-15" dirty="0">
                          <a:latin typeface="Calibri"/>
                          <a:cs typeface="Calibri"/>
                        </a:rPr>
                        <a:t>250</a:t>
                      </a:r>
                      <a:endParaRPr sz="1800" dirty="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235"/>
                        </a:spcBef>
                      </a:pPr>
                      <a:r>
                        <a:rPr sz="1800" spc="-15" dirty="0">
                          <a:latin typeface="Calibri"/>
                          <a:cs typeface="Calibri"/>
                        </a:rPr>
                        <a:t>3</a:t>
                      </a:r>
                      <a:r>
                        <a:rPr lang="en-US" sz="1800" spc="-15" dirty="0">
                          <a:latin typeface="Calibri"/>
                          <a:cs typeface="Calibri"/>
                        </a:rPr>
                        <a:t>0</a:t>
                      </a:r>
                      <a:endParaRPr sz="1800" dirty="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5885">
                        <a:lnSpc>
                          <a:spcPct val="100000"/>
                        </a:lnSpc>
                        <a:spcBef>
                          <a:spcPts val="235"/>
                        </a:spcBef>
                      </a:pPr>
                      <a:r>
                        <a:rPr lang="en-US" sz="1800" spc="-15" dirty="0">
                          <a:latin typeface="Calibri"/>
                          <a:cs typeface="Calibri"/>
                        </a:rPr>
                        <a:t>20</a:t>
                      </a:r>
                      <a:endParaRPr sz="1800" dirty="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pic>
        <p:nvPicPr>
          <p:cNvPr id="14" name="object 14"/>
          <p:cNvPicPr/>
          <p:nvPr/>
        </p:nvPicPr>
        <p:blipFill>
          <a:blip r:embed="rId5" cstate="print"/>
          <a:stretch>
            <a:fillRect/>
          </a:stretch>
        </p:blipFill>
        <p:spPr>
          <a:xfrm>
            <a:off x="10372725" y="19050"/>
            <a:ext cx="1819275" cy="962025"/>
          </a:xfrm>
          <a:prstGeom prst="rect">
            <a:avLst/>
          </a:prstGeom>
        </p:spPr>
      </p:pic>
      <p:pic>
        <p:nvPicPr>
          <p:cNvPr id="15" name="object 15"/>
          <p:cNvPicPr/>
          <p:nvPr/>
        </p:nvPicPr>
        <p:blipFill>
          <a:blip r:embed="rId6" cstate="print"/>
          <a:stretch>
            <a:fillRect/>
          </a:stretch>
        </p:blipFill>
        <p:spPr>
          <a:xfrm>
            <a:off x="0" y="6427488"/>
            <a:ext cx="12191999" cy="466724"/>
          </a:xfrm>
          <a:prstGeom prst="rect">
            <a:avLst/>
          </a:prstGeom>
        </p:spPr>
      </p:pic>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15</a:t>
            </a:fld>
            <a:endParaRPr spc="-5" dirty="0"/>
          </a:p>
        </p:txBody>
      </p:sp>
      <p:sp>
        <p:nvSpPr>
          <p:cNvPr id="8" name="Rectangle 7"/>
          <p:cNvSpPr/>
          <p:nvPr/>
        </p:nvSpPr>
        <p:spPr>
          <a:xfrm>
            <a:off x="244710" y="3124200"/>
            <a:ext cx="11760363" cy="3170099"/>
          </a:xfrm>
          <a:prstGeom prst="rect">
            <a:avLst/>
          </a:prstGeom>
        </p:spPr>
        <p:txBody>
          <a:bodyPr wrap="square">
            <a:spAutoFit/>
          </a:bodyPr>
          <a:lstStyle/>
          <a:p>
            <a:pPr algn="just">
              <a:lnSpc>
                <a:spcPct val="150000"/>
              </a:lnSpc>
              <a:spcAft>
                <a:spcPts val="800"/>
              </a:spcAft>
            </a:pPr>
            <a:r>
              <a:rPr lang="en-IN" dirty="0">
                <a:latin typeface="Times New Roman" panose="02020603050405020304" pitchFamily="18" charset="0"/>
                <a:ea typeface="Times New Roman" panose="02020603050405020304" pitchFamily="18" charset="0"/>
              </a:rPr>
              <a:t>Voltage and current are controlled using a servo motor wherein motor angle of rotation determines the adjustment of respective parameters</a:t>
            </a:r>
            <a:endParaRPr lang="en-IN" sz="1400" dirty="0">
              <a:latin typeface="Calibri" panose="020F0502020204030204" pitchFamily="34" charset="0"/>
              <a:ea typeface="Calibri" panose="020F0502020204030204" pitchFamily="34" charset="0"/>
            </a:endParaRPr>
          </a:p>
          <a:p>
            <a:pPr marL="457200" indent="457200">
              <a:lnSpc>
                <a:spcPct val="150000"/>
              </a:lnSpc>
              <a:spcAft>
                <a:spcPts val="800"/>
              </a:spcAft>
            </a:pPr>
            <a:r>
              <a:rPr lang="en-IN" dirty="0">
                <a:latin typeface="Times New Roman" panose="02020603050405020304" pitchFamily="18" charset="0"/>
                <a:ea typeface="Times New Roman" panose="02020603050405020304" pitchFamily="18" charset="0"/>
              </a:rPr>
              <a:t>Code Chunk:</a:t>
            </a:r>
            <a:endParaRPr lang="en-IN" sz="1400" dirty="0">
              <a:latin typeface="Calibri" panose="020F0502020204030204" pitchFamily="34" charset="0"/>
              <a:ea typeface="Calibri" panose="020F0502020204030204" pitchFamily="34" charset="0"/>
            </a:endParaRPr>
          </a:p>
          <a:p>
            <a:pPr>
              <a:lnSpc>
                <a:spcPct val="150000"/>
              </a:lnSpc>
              <a:spcAft>
                <a:spcPts val="800"/>
              </a:spcAft>
            </a:pPr>
            <a:r>
              <a:rPr lang="en-IN" dirty="0">
                <a:latin typeface="Times New Roman" panose="02020603050405020304" pitchFamily="18" charset="0"/>
                <a:ea typeface="Times New Roman" panose="02020603050405020304" pitchFamily="18" charset="0"/>
              </a:rPr>
              <a:t>      			 D - Feed speed/Current (0 to 180)</a:t>
            </a:r>
            <a:endParaRPr lang="en-IN" sz="1400" dirty="0">
              <a:latin typeface="Calibri" panose="020F0502020204030204" pitchFamily="34" charset="0"/>
              <a:ea typeface="Calibri" panose="020F0502020204030204" pitchFamily="34" charset="0"/>
            </a:endParaRPr>
          </a:p>
          <a:p>
            <a:r>
              <a:rPr lang="en-IN" dirty="0">
                <a:latin typeface="Times New Roman" panose="02020603050405020304" pitchFamily="18" charset="0"/>
                <a:ea typeface="Times New Roman" panose="02020603050405020304" pitchFamily="18" charset="0"/>
              </a:rPr>
              <a:t>     			 I  - Voltage (0 to 180)</a:t>
            </a:r>
          </a:p>
          <a:p>
            <a:endParaRPr lang="en-IN" dirty="0">
              <a:latin typeface="Times New Roman" panose="02020603050405020304" pitchFamily="18" charset="0"/>
            </a:endParaRPr>
          </a:p>
          <a:p>
            <a:r>
              <a:rPr lang="en-IN" dirty="0">
                <a:latin typeface="Times New Roman" panose="02020603050405020304" pitchFamily="18" charset="0"/>
              </a:rPr>
              <a:t>																			                                         </a:t>
            </a:r>
            <a:r>
              <a:rPr lang="en-IN" sz="1400" dirty="0">
                <a:latin typeface="Times New Roman" panose="02020603050405020304" pitchFamily="18" charset="0"/>
              </a:rPr>
              <a:t>Volt &amp; Current Control Servo motor</a:t>
            </a:r>
          </a:p>
        </p:txBody>
      </p:sp>
      <p:pic>
        <p:nvPicPr>
          <p:cNvPr id="2052" name="image29.jpg"/>
          <p:cNvPicPr>
            <a:picLocks noChangeAspect="1" noChangeArrowheads="1"/>
          </p:cNvPicPr>
          <p:nvPr/>
        </p:nvPicPr>
        <p:blipFill>
          <a:blip r:embed="rId7" cstate="print">
            <a:extLst>
              <a:ext uri="{28A0092B-C50C-407E-A947-70E740481C1C}">
                <a14:useLocalDpi xmlns:a14="http://schemas.microsoft.com/office/drawing/2010/main" val="0"/>
              </a:ext>
            </a:extLst>
          </a:blip>
          <a:srcRect t="1559" b="25163"/>
          <a:stretch>
            <a:fillRect/>
          </a:stretch>
        </p:blipFill>
        <p:spPr bwMode="auto">
          <a:xfrm>
            <a:off x="8534400" y="3687119"/>
            <a:ext cx="3124541" cy="222362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6"/>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8036"/>
            <a:ext cx="10266045" cy="700405"/>
            <a:chOff x="0" y="38036"/>
            <a:chExt cx="10266045" cy="700405"/>
          </a:xfrm>
        </p:grpSpPr>
        <p:pic>
          <p:nvPicPr>
            <p:cNvPr id="3" name="object 3"/>
            <p:cNvPicPr/>
            <p:nvPr/>
          </p:nvPicPr>
          <p:blipFill>
            <a:blip r:embed="rId2" cstate="print"/>
            <a:stretch>
              <a:fillRect/>
            </a:stretch>
          </p:blipFill>
          <p:spPr>
            <a:xfrm>
              <a:off x="11639" y="38099"/>
              <a:ext cx="10254196" cy="609600"/>
            </a:xfrm>
            <a:prstGeom prst="rect">
              <a:avLst/>
            </a:prstGeom>
          </p:spPr>
        </p:pic>
        <p:pic>
          <p:nvPicPr>
            <p:cNvPr id="4" name="object 4"/>
            <p:cNvPicPr/>
            <p:nvPr/>
          </p:nvPicPr>
          <p:blipFill>
            <a:blip r:embed="rId3" cstate="print"/>
            <a:stretch>
              <a:fillRect/>
            </a:stretch>
          </p:blipFill>
          <p:spPr>
            <a:xfrm>
              <a:off x="0" y="38036"/>
              <a:ext cx="1681226" cy="700087"/>
            </a:xfrm>
            <a:prstGeom prst="rect">
              <a:avLst/>
            </a:prstGeom>
          </p:spPr>
        </p:pic>
      </p:grpSp>
      <p:sp>
        <p:nvSpPr>
          <p:cNvPr id="5" name="object 5"/>
          <p:cNvSpPr txBox="1">
            <a:spLocks noGrp="1"/>
          </p:cNvSpPr>
          <p:nvPr>
            <p:ph type="title"/>
          </p:nvPr>
        </p:nvSpPr>
        <p:spPr>
          <a:xfrm>
            <a:off x="126682" y="129539"/>
            <a:ext cx="1364615" cy="392430"/>
          </a:xfrm>
          <a:prstGeom prst="rect">
            <a:avLst/>
          </a:prstGeom>
        </p:spPr>
        <p:txBody>
          <a:bodyPr vert="horz" wrap="square" lIns="0" tIns="13335" rIns="0" bIns="0" rtlCol="0">
            <a:spAutoFit/>
          </a:bodyPr>
          <a:lstStyle/>
          <a:p>
            <a:pPr marL="12700">
              <a:lnSpc>
                <a:spcPct val="100000"/>
              </a:lnSpc>
              <a:spcBef>
                <a:spcPts val="105"/>
              </a:spcBef>
            </a:pPr>
            <a:r>
              <a:rPr sz="2400" spc="10" dirty="0"/>
              <a:t>P</a:t>
            </a:r>
            <a:r>
              <a:rPr sz="2400" spc="-15" dirty="0"/>
              <a:t>a</a:t>
            </a:r>
            <a:r>
              <a:rPr sz="2400" spc="20" dirty="0"/>
              <a:t>r</a:t>
            </a:r>
            <a:r>
              <a:rPr sz="2400" spc="-15" dirty="0"/>
              <a:t>a</a:t>
            </a:r>
            <a:r>
              <a:rPr sz="2400" spc="-145" dirty="0"/>
              <a:t>m</a:t>
            </a:r>
            <a:r>
              <a:rPr sz="2400" spc="-15" dirty="0"/>
              <a:t>e</a:t>
            </a:r>
            <a:r>
              <a:rPr sz="2400" dirty="0"/>
              <a:t>t</a:t>
            </a:r>
            <a:r>
              <a:rPr sz="2400" spc="-10" dirty="0"/>
              <a:t>e</a:t>
            </a:r>
            <a:r>
              <a:rPr sz="2400" spc="20" dirty="0"/>
              <a:t>r</a:t>
            </a:r>
            <a:r>
              <a:rPr sz="2400" dirty="0"/>
              <a:t>s</a:t>
            </a:r>
            <a:endParaRPr sz="2400"/>
          </a:p>
        </p:txBody>
      </p:sp>
      <p:pic>
        <p:nvPicPr>
          <p:cNvPr id="14" name="object 14"/>
          <p:cNvPicPr/>
          <p:nvPr/>
        </p:nvPicPr>
        <p:blipFill>
          <a:blip r:embed="rId4" cstate="print"/>
          <a:stretch>
            <a:fillRect/>
          </a:stretch>
        </p:blipFill>
        <p:spPr>
          <a:xfrm>
            <a:off x="10372725" y="19050"/>
            <a:ext cx="1819275" cy="962025"/>
          </a:xfrm>
          <a:prstGeom prst="rect">
            <a:avLst/>
          </a:prstGeom>
        </p:spPr>
      </p:pic>
      <p:pic>
        <p:nvPicPr>
          <p:cNvPr id="15" name="object 15"/>
          <p:cNvPicPr/>
          <p:nvPr/>
        </p:nvPicPr>
        <p:blipFill>
          <a:blip r:embed="rId5" cstate="print"/>
          <a:stretch>
            <a:fillRect/>
          </a:stretch>
        </p:blipFill>
        <p:spPr>
          <a:xfrm>
            <a:off x="76201" y="6458310"/>
            <a:ext cx="12191999" cy="466724"/>
          </a:xfrm>
          <a:prstGeom prst="rect">
            <a:avLst/>
          </a:prstGeom>
        </p:spPr>
      </p:pic>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16</a:t>
            </a:fld>
            <a:endParaRPr spc="-5" dirty="0"/>
          </a:p>
        </p:txBody>
      </p:sp>
      <p:sp>
        <p:nvSpPr>
          <p:cNvPr id="9" name="Rectangle 8"/>
          <p:cNvSpPr/>
          <p:nvPr/>
        </p:nvSpPr>
        <p:spPr>
          <a:xfrm>
            <a:off x="126682" y="521969"/>
            <a:ext cx="11838403" cy="3526543"/>
          </a:xfrm>
          <a:prstGeom prst="rect">
            <a:avLst/>
          </a:prstGeom>
        </p:spPr>
        <p:txBody>
          <a:bodyPr wrap="square">
            <a:spAutoFit/>
          </a:bodyPr>
          <a:lstStyle/>
          <a:p>
            <a:pPr>
              <a:lnSpc>
                <a:spcPct val="150000"/>
              </a:lnSpc>
              <a:spcAft>
                <a:spcPts val="800"/>
              </a:spcAft>
            </a:pPr>
            <a:r>
              <a:rPr lang="en-IN" sz="2400" b="1" dirty="0">
                <a:latin typeface="Times New Roman" panose="02020603050405020304" pitchFamily="18" charset="0"/>
                <a:ea typeface="Times New Roman" panose="02020603050405020304" pitchFamily="18" charset="0"/>
              </a:rPr>
              <a:t>Torch angle and position:</a:t>
            </a:r>
            <a:endParaRPr lang="en-IN" sz="2400" dirty="0">
              <a:latin typeface="Calibri" panose="020F0502020204030204" pitchFamily="34" charset="0"/>
              <a:ea typeface="Calibri" panose="020F0502020204030204" pitchFamily="34" charset="0"/>
            </a:endParaRPr>
          </a:p>
          <a:p>
            <a:pPr algn="just">
              <a:lnSpc>
                <a:spcPct val="150000"/>
              </a:lnSpc>
              <a:spcAft>
                <a:spcPts val="800"/>
              </a:spcAft>
            </a:pPr>
            <a:r>
              <a:rPr lang="en-IN" b="1" dirty="0">
                <a:latin typeface="Times New Roman" panose="02020603050405020304" pitchFamily="18" charset="0"/>
                <a:ea typeface="Times New Roman" panose="02020603050405020304" pitchFamily="18" charset="0"/>
              </a:rPr>
              <a:t>	</a:t>
            </a:r>
            <a:r>
              <a:rPr lang="en-IN" dirty="0">
                <a:latin typeface="Times New Roman" panose="02020603050405020304" pitchFamily="18" charset="0"/>
                <a:ea typeface="Times New Roman" panose="02020603050405020304" pitchFamily="18" charset="0"/>
              </a:rPr>
              <a:t>Torch position is fixed and angle is changed according to the metal position. The switch is controlled using </a:t>
            </a:r>
            <a:r>
              <a:rPr lang="en-IN" dirty="0" err="1">
                <a:latin typeface="Times New Roman" panose="02020603050405020304" pitchFamily="18" charset="0"/>
                <a:ea typeface="Times New Roman" panose="02020603050405020304" pitchFamily="18" charset="0"/>
              </a:rPr>
              <a:t>Arduino</a:t>
            </a:r>
            <a:r>
              <a:rPr lang="en-IN" dirty="0">
                <a:latin typeface="Times New Roman" panose="02020603050405020304" pitchFamily="18" charset="0"/>
                <a:ea typeface="Times New Roman" panose="02020603050405020304" pitchFamily="18" charset="0"/>
              </a:rPr>
              <a:t> UNO. </a:t>
            </a:r>
            <a:endParaRPr lang="en-IN" sz="1400" dirty="0">
              <a:latin typeface="Calibri" panose="020F0502020204030204" pitchFamily="34" charset="0"/>
              <a:ea typeface="Calibri" panose="020F0502020204030204" pitchFamily="34" charset="0"/>
            </a:endParaRPr>
          </a:p>
          <a:p>
            <a:pPr marL="457200" indent="457200">
              <a:lnSpc>
                <a:spcPct val="150000"/>
              </a:lnSpc>
              <a:spcAft>
                <a:spcPts val="800"/>
              </a:spcAft>
            </a:pPr>
            <a:r>
              <a:rPr lang="en-IN" dirty="0">
                <a:latin typeface="Times New Roman" panose="02020603050405020304" pitchFamily="18" charset="0"/>
                <a:ea typeface="Times New Roman" panose="02020603050405020304" pitchFamily="18" charset="0"/>
              </a:rPr>
              <a:t>Code Chunk:</a:t>
            </a:r>
            <a:endParaRPr lang="en-IN" sz="1400" dirty="0">
              <a:latin typeface="Calibri" panose="020F0502020204030204" pitchFamily="34" charset="0"/>
              <a:ea typeface="Calibri" panose="020F0502020204030204" pitchFamily="34" charset="0"/>
            </a:endParaRPr>
          </a:p>
          <a:p>
            <a:pPr marL="914400" indent="457200">
              <a:lnSpc>
                <a:spcPct val="150000"/>
              </a:lnSpc>
              <a:spcAft>
                <a:spcPts val="800"/>
              </a:spcAft>
            </a:pPr>
            <a:r>
              <a:rPr lang="en-IN" dirty="0">
                <a:latin typeface="Times New Roman" panose="02020603050405020304" pitchFamily="18" charset="0"/>
                <a:ea typeface="Times New Roman" panose="02020603050405020304" pitchFamily="18" charset="0"/>
              </a:rPr>
              <a:t>T0 ‘ON’</a:t>
            </a:r>
            <a:endParaRPr lang="en-IN" sz="1400" dirty="0">
              <a:latin typeface="Calibri" panose="020F0502020204030204" pitchFamily="34" charset="0"/>
              <a:ea typeface="Calibri" panose="020F0502020204030204" pitchFamily="34" charset="0"/>
            </a:endParaRPr>
          </a:p>
          <a:p>
            <a:pPr marL="914400" indent="457200">
              <a:lnSpc>
                <a:spcPct val="150000"/>
              </a:lnSpc>
              <a:spcAft>
                <a:spcPts val="800"/>
              </a:spcAft>
            </a:pPr>
            <a:r>
              <a:rPr lang="en-IN" dirty="0">
                <a:latin typeface="Times New Roman" panose="02020603050405020304" pitchFamily="18" charset="0"/>
                <a:ea typeface="Times New Roman" panose="02020603050405020304" pitchFamily="18" charset="0"/>
              </a:rPr>
              <a:t>T30‘OFF’</a:t>
            </a:r>
          </a:p>
          <a:p>
            <a:pPr marL="914400" indent="457200">
              <a:lnSpc>
                <a:spcPct val="150000"/>
              </a:lnSpc>
              <a:spcAft>
                <a:spcPts val="800"/>
              </a:spcAft>
            </a:pPr>
            <a:r>
              <a:rPr lang="en-IN" sz="1400" dirty="0">
                <a:effectLst/>
                <a:latin typeface="Calibri" panose="020F0502020204030204" pitchFamily="34" charset="0"/>
                <a:ea typeface="Calibri" panose="020F0502020204030204" pitchFamily="34" charset="0"/>
              </a:rPr>
              <a:t>                                                          Torch angle and position</a:t>
            </a:r>
          </a:p>
        </p:txBody>
      </p:sp>
      <p:pic>
        <p:nvPicPr>
          <p:cNvPr id="10" name="Picture 9"/>
          <p:cNvPicPr>
            <a:picLocks noChangeAspect="1"/>
          </p:cNvPicPr>
          <p:nvPr/>
        </p:nvPicPr>
        <p:blipFill>
          <a:blip r:embed="rId6"/>
          <a:stretch>
            <a:fillRect/>
          </a:stretch>
        </p:blipFill>
        <p:spPr>
          <a:xfrm>
            <a:off x="3523295" y="1676400"/>
            <a:ext cx="2848169" cy="1674165"/>
          </a:xfrm>
          <a:prstGeom prst="rect">
            <a:avLst/>
          </a:prstGeom>
        </p:spPr>
      </p:pic>
      <p:pic>
        <p:nvPicPr>
          <p:cNvPr id="3080" name="image2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88572" y="3000229"/>
            <a:ext cx="2576513" cy="2568575"/>
          </a:xfrm>
          <a:prstGeom prst="rect">
            <a:avLst/>
          </a:prstGeom>
          <a:noFill/>
          <a:extLst>
            <a:ext uri="{909E8E84-426E-40DD-AFC4-6F175D3DCCD1}">
              <a14:hiddenFill xmlns:a14="http://schemas.microsoft.com/office/drawing/2010/main">
                <a:solidFill>
                  <a:srgbClr val="FFFFFF"/>
                </a:solidFill>
              </a14:hiddenFill>
            </a:ext>
          </a:extLst>
        </p:spPr>
      </p:pic>
      <p:pic>
        <p:nvPicPr>
          <p:cNvPr id="3079" name="image7.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4925" y="2983246"/>
            <a:ext cx="2714625" cy="257175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0"/>
          <p:cNvSpPr>
            <a:spLocks noChangeArrowheads="1"/>
          </p:cNvSpPr>
          <p:nvPr/>
        </p:nvSpPr>
        <p:spPr bwMode="auto">
          <a:xfrm>
            <a:off x="1085850" y="4587893"/>
            <a:ext cx="214674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8"/>
          <p:cNvSpPr/>
          <p:nvPr/>
        </p:nvSpPr>
        <p:spPr>
          <a:xfrm>
            <a:off x="253841" y="3632869"/>
            <a:ext cx="5867400" cy="2790508"/>
          </a:xfrm>
          <a:prstGeom prst="rect">
            <a:avLst/>
          </a:prstGeom>
        </p:spPr>
        <p:txBody>
          <a:bodyPr wrap="square">
            <a:spAutoFit/>
          </a:bodyPr>
          <a:lstStyle/>
          <a:p>
            <a:pPr algn="just">
              <a:lnSpc>
                <a:spcPct val="150000"/>
              </a:lnSpc>
              <a:spcAft>
                <a:spcPts val="800"/>
              </a:spcAft>
            </a:pPr>
            <a:r>
              <a:rPr lang="en-IN" b="1" dirty="0">
                <a:latin typeface="Times New Roman" panose="02020603050405020304" pitchFamily="18" charset="0"/>
                <a:ea typeface="Times New Roman" panose="02020603050405020304" pitchFamily="18" charset="0"/>
              </a:rPr>
              <a:t>Fixture Table:</a:t>
            </a:r>
          </a:p>
          <a:p>
            <a:pPr algn="just">
              <a:lnSpc>
                <a:spcPct val="150000"/>
              </a:lnSpc>
              <a:spcAft>
                <a:spcPts val="800"/>
              </a:spcAft>
            </a:pPr>
            <a:r>
              <a:rPr lang="en-IN" dirty="0">
                <a:latin typeface="Times New Roman" panose="02020603050405020304" pitchFamily="18" charset="0"/>
                <a:ea typeface="Times New Roman" panose="02020603050405020304" pitchFamily="18" charset="0"/>
              </a:rPr>
              <a:t>Base Table is controlled using a Stepper motor that has three-speed level</a:t>
            </a:r>
            <a:endParaRPr lang="en-IN" sz="1400" dirty="0">
              <a:latin typeface="Calibri" panose="020F0502020204030204" pitchFamily="34" charset="0"/>
              <a:ea typeface="Calibri" panose="020F0502020204030204" pitchFamily="34" charset="0"/>
            </a:endParaRPr>
          </a:p>
          <a:p>
            <a:pPr algn="just">
              <a:lnSpc>
                <a:spcPct val="150000"/>
              </a:lnSpc>
              <a:spcAft>
                <a:spcPts val="800"/>
              </a:spcAft>
            </a:pPr>
            <a:r>
              <a:rPr lang="en-IN" dirty="0">
                <a:latin typeface="Times New Roman" panose="02020603050405020304" pitchFamily="18" charset="0"/>
                <a:ea typeface="Times New Roman" panose="02020603050405020304" pitchFamily="18" charset="0"/>
              </a:rPr>
              <a:t>of 400 RPM, 800 RPM, and 1600 RPM with travel distance of about 30 cm which are controlled by position points that is                                                from 0 to  60000 where 1cm is equal to 2000 position points                                    </a:t>
            </a:r>
            <a:endParaRPr lang="en-IN" sz="1400" dirty="0">
              <a:latin typeface="Calibri" panose="020F0502020204030204" pitchFamily="34" charset="0"/>
              <a:ea typeface="Calibri" panose="020F0502020204030204" pitchFamily="34" charset="0"/>
            </a:endParaRPr>
          </a:p>
        </p:txBody>
      </p:sp>
      <p:sp>
        <p:nvSpPr>
          <p:cNvPr id="6" name="TextBox 5"/>
          <p:cNvSpPr txBox="1"/>
          <p:nvPr/>
        </p:nvSpPr>
        <p:spPr>
          <a:xfrm>
            <a:off x="8763000" y="5786335"/>
            <a:ext cx="1981200" cy="307777"/>
          </a:xfrm>
          <a:prstGeom prst="rect">
            <a:avLst/>
          </a:prstGeom>
          <a:noFill/>
        </p:spPr>
        <p:txBody>
          <a:bodyPr wrap="square" rtlCol="0">
            <a:spAutoFit/>
          </a:bodyPr>
          <a:lstStyle/>
          <a:p>
            <a:r>
              <a:rPr lang="en-IN" sz="1400" dirty="0"/>
              <a:t>Fixture Table</a:t>
            </a:r>
          </a:p>
        </p:txBody>
      </p:sp>
    </p:spTree>
    <p:extLst>
      <p:ext uri="{BB962C8B-B14F-4D97-AF65-F5344CB8AC3E}">
        <p14:creationId xmlns:p14="http://schemas.microsoft.com/office/powerpoint/2010/main" val="3545317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8036"/>
            <a:ext cx="10266045" cy="700405"/>
            <a:chOff x="0" y="38036"/>
            <a:chExt cx="10266045" cy="700405"/>
          </a:xfrm>
        </p:grpSpPr>
        <p:pic>
          <p:nvPicPr>
            <p:cNvPr id="3" name="object 3"/>
            <p:cNvPicPr/>
            <p:nvPr/>
          </p:nvPicPr>
          <p:blipFill>
            <a:blip r:embed="rId2" cstate="print"/>
            <a:stretch>
              <a:fillRect/>
            </a:stretch>
          </p:blipFill>
          <p:spPr>
            <a:xfrm>
              <a:off x="11639" y="38099"/>
              <a:ext cx="10254196" cy="609600"/>
            </a:xfrm>
            <a:prstGeom prst="rect">
              <a:avLst/>
            </a:prstGeom>
          </p:spPr>
        </p:pic>
        <p:pic>
          <p:nvPicPr>
            <p:cNvPr id="4" name="object 4"/>
            <p:cNvPicPr/>
            <p:nvPr/>
          </p:nvPicPr>
          <p:blipFill>
            <a:blip r:embed="rId3" cstate="print"/>
            <a:stretch>
              <a:fillRect/>
            </a:stretch>
          </p:blipFill>
          <p:spPr>
            <a:xfrm>
              <a:off x="0" y="38036"/>
              <a:ext cx="1681226" cy="700087"/>
            </a:xfrm>
            <a:prstGeom prst="rect">
              <a:avLst/>
            </a:prstGeom>
          </p:spPr>
        </p:pic>
      </p:grpSp>
      <p:sp>
        <p:nvSpPr>
          <p:cNvPr id="5" name="object 5"/>
          <p:cNvSpPr txBox="1">
            <a:spLocks noGrp="1"/>
          </p:cNvSpPr>
          <p:nvPr>
            <p:ph type="title"/>
          </p:nvPr>
        </p:nvSpPr>
        <p:spPr>
          <a:xfrm>
            <a:off x="126682" y="129539"/>
            <a:ext cx="1364615" cy="392430"/>
          </a:xfrm>
          <a:prstGeom prst="rect">
            <a:avLst/>
          </a:prstGeom>
        </p:spPr>
        <p:txBody>
          <a:bodyPr vert="horz" wrap="square" lIns="0" tIns="13335" rIns="0" bIns="0" rtlCol="0">
            <a:spAutoFit/>
          </a:bodyPr>
          <a:lstStyle/>
          <a:p>
            <a:pPr marL="12700">
              <a:lnSpc>
                <a:spcPct val="100000"/>
              </a:lnSpc>
              <a:spcBef>
                <a:spcPts val="105"/>
              </a:spcBef>
            </a:pPr>
            <a:r>
              <a:rPr sz="2400" spc="10" dirty="0"/>
              <a:t>P</a:t>
            </a:r>
            <a:r>
              <a:rPr sz="2400" spc="-15" dirty="0"/>
              <a:t>a</a:t>
            </a:r>
            <a:r>
              <a:rPr sz="2400" spc="20" dirty="0"/>
              <a:t>r</a:t>
            </a:r>
            <a:r>
              <a:rPr sz="2400" spc="-15" dirty="0"/>
              <a:t>a</a:t>
            </a:r>
            <a:r>
              <a:rPr sz="2400" spc="-145" dirty="0"/>
              <a:t>m</a:t>
            </a:r>
            <a:r>
              <a:rPr sz="2400" spc="-15" dirty="0"/>
              <a:t>e</a:t>
            </a:r>
            <a:r>
              <a:rPr sz="2400" dirty="0"/>
              <a:t>t</a:t>
            </a:r>
            <a:r>
              <a:rPr sz="2400" spc="-10" dirty="0"/>
              <a:t>e</a:t>
            </a:r>
            <a:r>
              <a:rPr sz="2400" spc="20" dirty="0"/>
              <a:t>r</a:t>
            </a:r>
            <a:r>
              <a:rPr sz="2400" dirty="0"/>
              <a:t>s</a:t>
            </a:r>
            <a:endParaRPr sz="2400"/>
          </a:p>
        </p:txBody>
      </p:sp>
      <p:pic>
        <p:nvPicPr>
          <p:cNvPr id="14" name="object 14"/>
          <p:cNvPicPr/>
          <p:nvPr/>
        </p:nvPicPr>
        <p:blipFill>
          <a:blip r:embed="rId4" cstate="print"/>
          <a:stretch>
            <a:fillRect/>
          </a:stretch>
        </p:blipFill>
        <p:spPr>
          <a:xfrm>
            <a:off x="10372725" y="19050"/>
            <a:ext cx="1819275" cy="962025"/>
          </a:xfrm>
          <a:prstGeom prst="rect">
            <a:avLst/>
          </a:prstGeom>
        </p:spPr>
      </p:pic>
      <p:pic>
        <p:nvPicPr>
          <p:cNvPr id="15" name="object 15"/>
          <p:cNvPicPr/>
          <p:nvPr/>
        </p:nvPicPr>
        <p:blipFill>
          <a:blip r:embed="rId5" cstate="print"/>
          <a:stretch>
            <a:fillRect/>
          </a:stretch>
        </p:blipFill>
        <p:spPr>
          <a:xfrm>
            <a:off x="0" y="6409381"/>
            <a:ext cx="12191999" cy="466724"/>
          </a:xfrm>
          <a:prstGeom prst="rect">
            <a:avLst/>
          </a:prstGeom>
        </p:spPr>
      </p:pic>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17</a:t>
            </a:fld>
            <a:endParaRPr spc="-5" dirty="0"/>
          </a:p>
        </p:txBody>
      </p:sp>
      <p:sp>
        <p:nvSpPr>
          <p:cNvPr id="18" name="Rectangle 10"/>
          <p:cNvSpPr>
            <a:spLocks noChangeArrowheads="1"/>
          </p:cNvSpPr>
          <p:nvPr/>
        </p:nvSpPr>
        <p:spPr bwMode="auto">
          <a:xfrm>
            <a:off x="1085850" y="4587893"/>
            <a:ext cx="214674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p:nvSpPr>
        <p:spPr>
          <a:xfrm>
            <a:off x="457200" y="890792"/>
            <a:ext cx="10058400" cy="5319405"/>
          </a:xfrm>
          <a:prstGeom prst="rect">
            <a:avLst/>
          </a:prstGeom>
        </p:spPr>
        <p:txBody>
          <a:bodyPr wrap="square">
            <a:spAutoFit/>
          </a:bodyPr>
          <a:lstStyle/>
          <a:p>
            <a:pPr>
              <a:lnSpc>
                <a:spcPct val="150000"/>
              </a:lnSpc>
              <a:spcAft>
                <a:spcPts val="800"/>
              </a:spcAft>
            </a:pPr>
            <a:r>
              <a:rPr lang="en-IN" b="1" dirty="0">
                <a:latin typeface="Times New Roman" panose="02020603050405020304" pitchFamily="18" charset="0"/>
                <a:ea typeface="Times New Roman" panose="02020603050405020304" pitchFamily="18" charset="0"/>
              </a:rPr>
              <a:t>Weld Process:</a:t>
            </a:r>
            <a:endParaRPr lang="en-IN" sz="1400" dirty="0">
              <a:latin typeface="Calibri" panose="020F0502020204030204" pitchFamily="34" charset="0"/>
              <a:ea typeface="Calibri" panose="020F0502020204030204" pitchFamily="34" charset="0"/>
            </a:endParaRPr>
          </a:p>
          <a:p>
            <a:pPr algn="just"/>
            <a:r>
              <a:rPr lang="en-IN" b="1" dirty="0">
                <a:latin typeface="Times New Roman" panose="02020603050405020304" pitchFamily="18" charset="0"/>
                <a:ea typeface="Times New Roman" panose="02020603050405020304" pitchFamily="18" charset="0"/>
              </a:rPr>
              <a:t>	</a:t>
            </a:r>
            <a:r>
              <a:rPr lang="en-IN" dirty="0">
                <a:latin typeface="Times New Roman" panose="02020603050405020304" pitchFamily="18" charset="0"/>
                <a:ea typeface="Times New Roman" panose="02020603050405020304" pitchFamily="18" charset="0"/>
              </a:rPr>
              <a:t>Once the values have been entered the base plate moves to the required position and simultaneously the torch will ON and the welding process will be carried out according to the entered parameters</a:t>
            </a:r>
          </a:p>
          <a:p>
            <a:endParaRPr lang="en-IN" dirty="0">
              <a:latin typeface="Times New Roman" panose="02020603050405020304" pitchFamily="18" charset="0"/>
            </a:endParaRPr>
          </a:p>
          <a:p>
            <a:endParaRPr lang="en-IN" dirty="0">
              <a:latin typeface="Times New Roman" panose="02020603050405020304" pitchFamily="18" charset="0"/>
            </a:endParaRPr>
          </a:p>
          <a:p>
            <a:endParaRPr lang="en-IN" dirty="0">
              <a:latin typeface="Times New Roman" panose="02020603050405020304" pitchFamily="18" charset="0"/>
            </a:endParaRPr>
          </a:p>
          <a:p>
            <a:endParaRPr lang="en-IN" dirty="0">
              <a:latin typeface="Times New Roman" panose="02020603050405020304" pitchFamily="18" charset="0"/>
            </a:endParaRPr>
          </a:p>
          <a:p>
            <a:endParaRPr lang="en-IN" dirty="0">
              <a:latin typeface="Times New Roman" panose="02020603050405020304" pitchFamily="18" charset="0"/>
            </a:endParaRPr>
          </a:p>
          <a:p>
            <a:endParaRPr lang="en-IN" dirty="0">
              <a:latin typeface="Times New Roman" panose="02020603050405020304" pitchFamily="18" charset="0"/>
            </a:endParaRPr>
          </a:p>
          <a:p>
            <a:endParaRPr lang="en-IN" dirty="0">
              <a:latin typeface="Times New Roman" panose="02020603050405020304" pitchFamily="18" charset="0"/>
            </a:endParaRPr>
          </a:p>
          <a:p>
            <a:endParaRPr lang="en-IN" dirty="0">
              <a:latin typeface="Times New Roman" panose="02020603050405020304" pitchFamily="18" charset="0"/>
            </a:endParaRPr>
          </a:p>
          <a:p>
            <a:endParaRPr lang="en-IN" dirty="0">
              <a:latin typeface="Times New Roman" panose="02020603050405020304" pitchFamily="18" charset="0"/>
            </a:endParaRPr>
          </a:p>
          <a:p>
            <a:endParaRPr lang="en-IN" dirty="0">
              <a:latin typeface="Times New Roman" panose="02020603050405020304" pitchFamily="18" charset="0"/>
            </a:endParaRPr>
          </a:p>
          <a:p>
            <a:endParaRPr lang="en-IN" dirty="0">
              <a:latin typeface="Times New Roman" panose="02020603050405020304" pitchFamily="18" charset="0"/>
            </a:endParaRPr>
          </a:p>
          <a:p>
            <a:endParaRPr lang="en-IN" dirty="0">
              <a:latin typeface="Times New Roman" panose="02020603050405020304" pitchFamily="18" charset="0"/>
            </a:endParaRPr>
          </a:p>
          <a:p>
            <a:endParaRPr lang="en-IN" dirty="0">
              <a:latin typeface="Times New Roman" panose="02020603050405020304" pitchFamily="18" charset="0"/>
            </a:endParaRPr>
          </a:p>
          <a:p>
            <a:r>
              <a:rPr lang="en-IN" sz="1400" dirty="0"/>
              <a:t>                                                                                                                          weld pool</a:t>
            </a:r>
            <a:endParaRPr lang="en-IN" sz="1400" dirty="0">
              <a:latin typeface="Times New Roman" panose="02020603050405020304" pitchFamily="18" charset="0"/>
            </a:endParaRPr>
          </a:p>
        </p:txBody>
      </p:sp>
      <p:pic>
        <p:nvPicPr>
          <p:cNvPr id="24" name="image11.jpg"/>
          <p:cNvPicPr/>
          <p:nvPr/>
        </p:nvPicPr>
        <p:blipFill>
          <a:blip r:embed="rId6"/>
          <a:srcRect l="46152" t="4507" b="18503"/>
          <a:stretch>
            <a:fillRect/>
          </a:stretch>
        </p:blipFill>
        <p:spPr>
          <a:xfrm>
            <a:off x="1085850" y="2542109"/>
            <a:ext cx="3929064" cy="3155950"/>
          </a:xfrm>
          <a:prstGeom prst="rect">
            <a:avLst/>
          </a:prstGeom>
          <a:ln/>
        </p:spPr>
      </p:pic>
      <p:pic>
        <p:nvPicPr>
          <p:cNvPr id="25" name="image18.jpg"/>
          <p:cNvPicPr/>
          <p:nvPr/>
        </p:nvPicPr>
        <p:blipFill>
          <a:blip r:embed="rId7"/>
          <a:srcRect b="25207"/>
          <a:stretch>
            <a:fillRect/>
          </a:stretch>
        </p:blipFill>
        <p:spPr>
          <a:xfrm>
            <a:off x="6681598" y="2540953"/>
            <a:ext cx="3806087" cy="3155950"/>
          </a:xfrm>
          <a:prstGeom prst="rect">
            <a:avLst/>
          </a:prstGeom>
          <a:ln/>
        </p:spPr>
      </p:pic>
    </p:spTree>
    <p:extLst>
      <p:ext uri="{BB962C8B-B14F-4D97-AF65-F5344CB8AC3E}">
        <p14:creationId xmlns:p14="http://schemas.microsoft.com/office/powerpoint/2010/main" val="3574676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7150"/>
            <a:ext cx="12068175" cy="962025"/>
            <a:chOff x="0" y="57150"/>
            <a:chExt cx="12068175" cy="962025"/>
          </a:xfrm>
        </p:grpSpPr>
        <p:pic>
          <p:nvPicPr>
            <p:cNvPr id="3" name="object 3"/>
            <p:cNvPicPr/>
            <p:nvPr/>
          </p:nvPicPr>
          <p:blipFill>
            <a:blip r:embed="rId2" cstate="print"/>
            <a:stretch>
              <a:fillRect/>
            </a:stretch>
          </p:blipFill>
          <p:spPr>
            <a:xfrm>
              <a:off x="11607" y="76200"/>
              <a:ext cx="10225686" cy="609600"/>
            </a:xfrm>
            <a:prstGeom prst="rect">
              <a:avLst/>
            </a:prstGeom>
          </p:spPr>
        </p:pic>
        <p:pic>
          <p:nvPicPr>
            <p:cNvPr id="4" name="object 4"/>
            <p:cNvPicPr/>
            <p:nvPr/>
          </p:nvPicPr>
          <p:blipFill>
            <a:blip r:embed="rId3" cstate="print"/>
            <a:stretch>
              <a:fillRect/>
            </a:stretch>
          </p:blipFill>
          <p:spPr>
            <a:xfrm>
              <a:off x="10248900" y="57150"/>
              <a:ext cx="1819275" cy="962025"/>
            </a:xfrm>
            <a:prstGeom prst="rect">
              <a:avLst/>
            </a:prstGeom>
          </p:spPr>
        </p:pic>
        <p:pic>
          <p:nvPicPr>
            <p:cNvPr id="5" name="object 5"/>
            <p:cNvPicPr/>
            <p:nvPr/>
          </p:nvPicPr>
          <p:blipFill>
            <a:blip r:embed="rId4" cstate="print"/>
            <a:stretch>
              <a:fillRect/>
            </a:stretch>
          </p:blipFill>
          <p:spPr>
            <a:xfrm>
              <a:off x="0" y="66611"/>
              <a:ext cx="1261999" cy="709612"/>
            </a:xfrm>
            <a:prstGeom prst="rect">
              <a:avLst/>
            </a:prstGeom>
          </p:spPr>
        </p:pic>
      </p:grpSp>
      <p:sp>
        <p:nvSpPr>
          <p:cNvPr id="6" name="object 6"/>
          <p:cNvSpPr txBox="1">
            <a:spLocks noGrp="1"/>
          </p:cNvSpPr>
          <p:nvPr>
            <p:ph type="title"/>
          </p:nvPr>
        </p:nvSpPr>
        <p:spPr>
          <a:xfrm>
            <a:off x="180975" y="160591"/>
            <a:ext cx="892175" cy="391795"/>
          </a:xfrm>
          <a:prstGeom prst="rect">
            <a:avLst/>
          </a:prstGeom>
        </p:spPr>
        <p:txBody>
          <a:bodyPr vert="horz" wrap="square" lIns="0" tIns="12700" rIns="0" bIns="0" rtlCol="0">
            <a:spAutoFit/>
          </a:bodyPr>
          <a:lstStyle/>
          <a:p>
            <a:pPr marL="12700">
              <a:lnSpc>
                <a:spcPct val="100000"/>
              </a:lnSpc>
              <a:spcBef>
                <a:spcPts val="100"/>
              </a:spcBef>
            </a:pPr>
            <a:r>
              <a:rPr sz="2400" spc="-60" dirty="0"/>
              <a:t>Testing</a:t>
            </a:r>
            <a:endParaRPr sz="2400"/>
          </a:p>
        </p:txBody>
      </p:sp>
      <p:pic>
        <p:nvPicPr>
          <p:cNvPr id="7" name="object 7"/>
          <p:cNvPicPr/>
          <p:nvPr/>
        </p:nvPicPr>
        <p:blipFill>
          <a:blip r:embed="rId5" cstate="print"/>
          <a:stretch>
            <a:fillRect/>
          </a:stretch>
        </p:blipFill>
        <p:spPr>
          <a:xfrm>
            <a:off x="0" y="6372225"/>
            <a:ext cx="12182474" cy="485774"/>
          </a:xfrm>
          <a:prstGeom prst="rect">
            <a:avLst/>
          </a:prstGeom>
        </p:spPr>
      </p:pic>
      <p:sp>
        <p:nvSpPr>
          <p:cNvPr id="36" name="object 36"/>
          <p:cNvSpPr txBox="1"/>
          <p:nvPr/>
        </p:nvSpPr>
        <p:spPr>
          <a:xfrm>
            <a:off x="180975" y="862752"/>
            <a:ext cx="9953625" cy="1144544"/>
          </a:xfrm>
          <a:prstGeom prst="rect">
            <a:avLst/>
          </a:prstGeom>
          <a:effectLst/>
        </p:spPr>
        <p:txBody>
          <a:bodyPr vert="horz" wrap="square" lIns="0" tIns="15875" rIns="0" bIns="0" rtlCol="0">
            <a:spAutoFit/>
          </a:bodyPr>
          <a:lstStyle/>
          <a:p>
            <a:pPr marL="12700" algn="just">
              <a:lnSpc>
                <a:spcPct val="100000"/>
              </a:lnSpc>
              <a:spcBef>
                <a:spcPts val="125"/>
              </a:spcBef>
            </a:pPr>
            <a:r>
              <a:rPr sz="2000" spc="-25" dirty="0">
                <a:latin typeface="Times New Roman"/>
                <a:cs typeface="Times New Roman"/>
              </a:rPr>
              <a:t>T</a:t>
            </a:r>
            <a:r>
              <a:rPr sz="2000" spc="40" dirty="0">
                <a:latin typeface="Times New Roman"/>
                <a:cs typeface="Times New Roman"/>
              </a:rPr>
              <a:t>h</a:t>
            </a:r>
            <a:r>
              <a:rPr sz="2000" spc="10" dirty="0">
                <a:latin typeface="Times New Roman"/>
                <a:cs typeface="Times New Roman"/>
              </a:rPr>
              <a:t>e</a:t>
            </a:r>
            <a:r>
              <a:rPr sz="2000" spc="-50" dirty="0">
                <a:latin typeface="Times New Roman"/>
                <a:cs typeface="Times New Roman"/>
              </a:rPr>
              <a:t> </a:t>
            </a:r>
            <a:r>
              <a:rPr sz="2000" spc="-70" dirty="0">
                <a:latin typeface="Times New Roman"/>
                <a:cs typeface="Times New Roman"/>
              </a:rPr>
              <a:t>f</a:t>
            </a:r>
            <a:r>
              <a:rPr sz="2000" spc="40" dirty="0">
                <a:latin typeface="Times New Roman"/>
                <a:cs typeface="Times New Roman"/>
              </a:rPr>
              <a:t>ollo</a:t>
            </a:r>
            <a:r>
              <a:rPr sz="2000" spc="-25" dirty="0">
                <a:latin typeface="Times New Roman"/>
                <a:cs typeface="Times New Roman"/>
              </a:rPr>
              <a:t>w</a:t>
            </a:r>
            <a:r>
              <a:rPr sz="2000" spc="-35" dirty="0">
                <a:latin typeface="Times New Roman"/>
                <a:cs typeface="Times New Roman"/>
              </a:rPr>
              <a:t>i</a:t>
            </a:r>
            <a:r>
              <a:rPr sz="2000" spc="40" dirty="0">
                <a:latin typeface="Times New Roman"/>
                <a:cs typeface="Times New Roman"/>
              </a:rPr>
              <a:t>n</a:t>
            </a:r>
            <a:r>
              <a:rPr sz="2000" spc="10" dirty="0">
                <a:latin typeface="Times New Roman"/>
                <a:cs typeface="Times New Roman"/>
              </a:rPr>
              <a:t>g</a:t>
            </a:r>
            <a:r>
              <a:rPr sz="2000" spc="-165" dirty="0">
                <a:latin typeface="Times New Roman"/>
                <a:cs typeface="Times New Roman"/>
              </a:rPr>
              <a:t> </a:t>
            </a:r>
            <a:r>
              <a:rPr sz="2000" spc="35" dirty="0">
                <a:latin typeface="Times New Roman"/>
                <a:cs typeface="Times New Roman"/>
              </a:rPr>
              <a:t>t</a:t>
            </a:r>
            <a:r>
              <a:rPr sz="2000" spc="10" dirty="0">
                <a:latin typeface="Times New Roman"/>
                <a:cs typeface="Times New Roman"/>
              </a:rPr>
              <a:t>e</a:t>
            </a:r>
            <a:r>
              <a:rPr sz="2000" spc="-30" dirty="0">
                <a:latin typeface="Times New Roman"/>
                <a:cs typeface="Times New Roman"/>
              </a:rPr>
              <a:t>s</a:t>
            </a:r>
            <a:r>
              <a:rPr sz="2000" spc="35" dirty="0">
                <a:latin typeface="Times New Roman"/>
                <a:cs typeface="Times New Roman"/>
              </a:rPr>
              <a:t>t</a:t>
            </a:r>
            <a:r>
              <a:rPr sz="2000" spc="10" dirty="0">
                <a:latin typeface="Times New Roman"/>
                <a:cs typeface="Times New Roman"/>
              </a:rPr>
              <a:t>s</a:t>
            </a:r>
            <a:r>
              <a:rPr sz="2000" spc="-90" dirty="0">
                <a:latin typeface="Times New Roman"/>
                <a:cs typeface="Times New Roman"/>
              </a:rPr>
              <a:t> </a:t>
            </a:r>
            <a:r>
              <a:rPr sz="2000" spc="-25" dirty="0">
                <a:latin typeface="Times New Roman"/>
                <a:cs typeface="Times New Roman"/>
              </a:rPr>
              <a:t>w</a:t>
            </a:r>
            <a:r>
              <a:rPr sz="2000" spc="10" dirty="0">
                <a:latin typeface="Times New Roman"/>
                <a:cs typeface="Times New Roman"/>
              </a:rPr>
              <a:t>ere</a:t>
            </a:r>
            <a:r>
              <a:rPr sz="2000" spc="20" dirty="0">
                <a:latin typeface="Times New Roman"/>
                <a:cs typeface="Times New Roman"/>
              </a:rPr>
              <a:t> </a:t>
            </a:r>
            <a:r>
              <a:rPr sz="2000" spc="10" dirty="0">
                <a:latin typeface="Times New Roman"/>
                <a:cs typeface="Times New Roman"/>
              </a:rPr>
              <a:t>carr</a:t>
            </a:r>
            <a:r>
              <a:rPr sz="2000" spc="-35" dirty="0">
                <a:latin typeface="Times New Roman"/>
                <a:cs typeface="Times New Roman"/>
              </a:rPr>
              <a:t>i</a:t>
            </a:r>
            <a:r>
              <a:rPr sz="2000" spc="10" dirty="0">
                <a:latin typeface="Times New Roman"/>
                <a:cs typeface="Times New Roman"/>
              </a:rPr>
              <a:t>ed</a:t>
            </a:r>
            <a:r>
              <a:rPr sz="2000" spc="-95" dirty="0">
                <a:latin typeface="Times New Roman"/>
                <a:cs typeface="Times New Roman"/>
              </a:rPr>
              <a:t> </a:t>
            </a:r>
            <a:r>
              <a:rPr sz="2000" spc="40" dirty="0">
                <a:latin typeface="Times New Roman"/>
                <a:cs typeface="Times New Roman"/>
              </a:rPr>
              <a:t>ou</a:t>
            </a:r>
            <a:r>
              <a:rPr sz="2000" spc="5" dirty="0">
                <a:latin typeface="Times New Roman"/>
                <a:cs typeface="Times New Roman"/>
              </a:rPr>
              <a:t>t</a:t>
            </a:r>
            <a:r>
              <a:rPr sz="2000" spc="-95" dirty="0">
                <a:latin typeface="Times New Roman"/>
                <a:cs typeface="Times New Roman"/>
              </a:rPr>
              <a:t> </a:t>
            </a:r>
            <a:r>
              <a:rPr sz="2000" spc="10" dirty="0">
                <a:latin typeface="Times New Roman"/>
                <a:cs typeface="Times New Roman"/>
              </a:rPr>
              <a:t>a</a:t>
            </a:r>
            <a:r>
              <a:rPr sz="2000" spc="-70" dirty="0">
                <a:latin typeface="Times New Roman"/>
                <a:cs typeface="Times New Roman"/>
              </a:rPr>
              <a:t>f</a:t>
            </a:r>
            <a:r>
              <a:rPr sz="2000" spc="35" dirty="0">
                <a:latin typeface="Times New Roman"/>
                <a:cs typeface="Times New Roman"/>
              </a:rPr>
              <a:t>t</a:t>
            </a:r>
            <a:r>
              <a:rPr sz="2000" spc="10" dirty="0">
                <a:latin typeface="Times New Roman"/>
                <a:cs typeface="Times New Roman"/>
              </a:rPr>
              <a:t>er</a:t>
            </a:r>
            <a:r>
              <a:rPr sz="2000" spc="-50" dirty="0">
                <a:latin typeface="Times New Roman"/>
                <a:cs typeface="Times New Roman"/>
              </a:rPr>
              <a:t> </a:t>
            </a:r>
            <a:r>
              <a:rPr sz="2000" spc="-25" dirty="0">
                <a:latin typeface="Times New Roman"/>
                <a:cs typeface="Times New Roman"/>
              </a:rPr>
              <a:t>w</a:t>
            </a:r>
            <a:r>
              <a:rPr sz="2000" spc="10" dirty="0">
                <a:latin typeface="Times New Roman"/>
                <a:cs typeface="Times New Roman"/>
              </a:rPr>
              <a:t>e</a:t>
            </a:r>
            <a:r>
              <a:rPr sz="2000" spc="40" dirty="0">
                <a:latin typeface="Times New Roman"/>
                <a:cs typeface="Times New Roman"/>
              </a:rPr>
              <a:t>ld</a:t>
            </a:r>
            <a:r>
              <a:rPr sz="2000" spc="-35" dirty="0">
                <a:latin typeface="Times New Roman"/>
                <a:cs typeface="Times New Roman"/>
              </a:rPr>
              <a:t>i</a:t>
            </a:r>
            <a:r>
              <a:rPr sz="2000" spc="40" dirty="0">
                <a:latin typeface="Times New Roman"/>
                <a:cs typeface="Times New Roman"/>
              </a:rPr>
              <a:t>n</a:t>
            </a:r>
            <a:r>
              <a:rPr sz="2000" spc="-105" dirty="0">
                <a:latin typeface="Times New Roman"/>
                <a:cs typeface="Times New Roman"/>
              </a:rPr>
              <a:t>g</a:t>
            </a:r>
            <a:r>
              <a:rPr sz="2000" spc="5" dirty="0">
                <a:latin typeface="Times New Roman"/>
                <a:cs typeface="Times New Roman"/>
              </a:rPr>
              <a:t>:</a:t>
            </a:r>
            <a:endParaRPr sz="2000" dirty="0">
              <a:latin typeface="Times New Roman"/>
              <a:cs typeface="Times New Roman"/>
            </a:endParaRPr>
          </a:p>
          <a:p>
            <a:pPr marL="738505" indent="-687070" algn="just">
              <a:lnSpc>
                <a:spcPct val="100000"/>
              </a:lnSpc>
              <a:spcBef>
                <a:spcPts val="1615"/>
              </a:spcBef>
              <a:buFont typeface="Arial MT"/>
              <a:buChar char="•"/>
              <a:tabLst>
                <a:tab pos="738505" algn="l"/>
                <a:tab pos="739140" algn="l"/>
              </a:tabLst>
            </a:pPr>
            <a:r>
              <a:rPr sz="2000" spc="-175" dirty="0">
                <a:latin typeface="Times New Roman"/>
                <a:cs typeface="Times New Roman"/>
              </a:rPr>
              <a:t>V</a:t>
            </a:r>
            <a:r>
              <a:rPr sz="2000" spc="-35" dirty="0">
                <a:latin typeface="Times New Roman"/>
                <a:cs typeface="Times New Roman"/>
              </a:rPr>
              <a:t>i</a:t>
            </a:r>
            <a:r>
              <a:rPr sz="2000" spc="10" dirty="0">
                <a:latin typeface="Times New Roman"/>
                <a:cs typeface="Times New Roman"/>
              </a:rPr>
              <a:t>c</a:t>
            </a:r>
            <a:r>
              <a:rPr sz="2000" spc="-30" dirty="0">
                <a:latin typeface="Times New Roman"/>
                <a:cs typeface="Times New Roman"/>
              </a:rPr>
              <a:t>k</a:t>
            </a:r>
            <a:r>
              <a:rPr sz="2000" spc="10" dirty="0">
                <a:latin typeface="Times New Roman"/>
                <a:cs typeface="Times New Roman"/>
              </a:rPr>
              <a:t>ers</a:t>
            </a:r>
            <a:r>
              <a:rPr sz="2000" spc="65" dirty="0">
                <a:latin typeface="Times New Roman"/>
                <a:cs typeface="Times New Roman"/>
              </a:rPr>
              <a:t> </a:t>
            </a:r>
            <a:r>
              <a:rPr sz="2000" spc="-25" dirty="0">
                <a:latin typeface="Times New Roman"/>
                <a:cs typeface="Times New Roman"/>
              </a:rPr>
              <a:t>H</a:t>
            </a:r>
            <a:r>
              <a:rPr sz="2000" spc="10" dirty="0">
                <a:latin typeface="Times New Roman"/>
                <a:cs typeface="Times New Roman"/>
              </a:rPr>
              <a:t>ar</a:t>
            </a:r>
            <a:r>
              <a:rPr sz="2000" spc="40" dirty="0">
                <a:latin typeface="Times New Roman"/>
                <a:cs typeface="Times New Roman"/>
              </a:rPr>
              <a:t>dn</a:t>
            </a:r>
            <a:r>
              <a:rPr sz="2000" spc="10" dirty="0">
                <a:latin typeface="Times New Roman"/>
                <a:cs typeface="Times New Roman"/>
              </a:rPr>
              <a:t>e</a:t>
            </a:r>
            <a:r>
              <a:rPr sz="2000" spc="-30" dirty="0">
                <a:latin typeface="Times New Roman"/>
                <a:cs typeface="Times New Roman"/>
              </a:rPr>
              <a:t>s</a:t>
            </a:r>
            <a:r>
              <a:rPr sz="2000" spc="10" dirty="0">
                <a:latin typeface="Times New Roman"/>
                <a:cs typeface="Times New Roman"/>
              </a:rPr>
              <a:t>s</a:t>
            </a:r>
            <a:r>
              <a:rPr sz="2000" spc="-160" dirty="0">
                <a:latin typeface="Times New Roman"/>
                <a:cs typeface="Times New Roman"/>
              </a:rPr>
              <a:t> </a:t>
            </a:r>
            <a:r>
              <a:rPr sz="2000" spc="-175" dirty="0">
                <a:latin typeface="Times New Roman"/>
                <a:cs typeface="Times New Roman"/>
              </a:rPr>
              <a:t>T</a:t>
            </a:r>
            <a:r>
              <a:rPr sz="2000" spc="10" dirty="0">
                <a:latin typeface="Times New Roman"/>
                <a:cs typeface="Times New Roman"/>
              </a:rPr>
              <a:t>e</a:t>
            </a:r>
            <a:r>
              <a:rPr sz="2000" spc="-25" dirty="0">
                <a:latin typeface="Times New Roman"/>
                <a:cs typeface="Times New Roman"/>
              </a:rPr>
              <a:t>s</a:t>
            </a:r>
            <a:r>
              <a:rPr sz="2000" spc="40" dirty="0">
                <a:latin typeface="Times New Roman"/>
                <a:cs typeface="Times New Roman"/>
              </a:rPr>
              <a:t>t</a:t>
            </a:r>
            <a:r>
              <a:rPr sz="2000" spc="-35" dirty="0">
                <a:latin typeface="Times New Roman"/>
                <a:cs typeface="Times New Roman"/>
              </a:rPr>
              <a:t>i</a:t>
            </a:r>
            <a:r>
              <a:rPr sz="2000" spc="45" dirty="0">
                <a:latin typeface="Times New Roman"/>
                <a:cs typeface="Times New Roman"/>
              </a:rPr>
              <a:t>n</a:t>
            </a:r>
            <a:r>
              <a:rPr sz="2000" spc="10" dirty="0">
                <a:latin typeface="Times New Roman"/>
                <a:cs typeface="Times New Roman"/>
              </a:rPr>
              <a:t>g</a:t>
            </a:r>
            <a:endParaRPr sz="2000" dirty="0">
              <a:latin typeface="Times New Roman"/>
              <a:cs typeface="Times New Roman"/>
            </a:endParaRPr>
          </a:p>
          <a:p>
            <a:pPr marL="738505" indent="-687070" algn="just">
              <a:lnSpc>
                <a:spcPct val="100000"/>
              </a:lnSpc>
              <a:spcBef>
                <a:spcPts val="5"/>
              </a:spcBef>
              <a:buFont typeface="Arial MT"/>
              <a:buChar char="•"/>
              <a:tabLst>
                <a:tab pos="738505" algn="l"/>
                <a:tab pos="739140" algn="l"/>
              </a:tabLst>
            </a:pPr>
            <a:r>
              <a:rPr sz="2000" spc="15" dirty="0">
                <a:latin typeface="Times New Roman"/>
                <a:cs typeface="Times New Roman"/>
              </a:rPr>
              <a:t>Me</a:t>
            </a:r>
            <a:r>
              <a:rPr sz="2000" spc="35" dirty="0">
                <a:latin typeface="Times New Roman"/>
                <a:cs typeface="Times New Roman"/>
              </a:rPr>
              <a:t>t</a:t>
            </a:r>
            <a:r>
              <a:rPr sz="2000" spc="10" dirty="0">
                <a:latin typeface="Times New Roman"/>
                <a:cs typeface="Times New Roman"/>
              </a:rPr>
              <a:t>a</a:t>
            </a:r>
            <a:r>
              <a:rPr sz="2000" spc="35" dirty="0">
                <a:latin typeface="Times New Roman"/>
                <a:cs typeface="Times New Roman"/>
              </a:rPr>
              <a:t>llu</a:t>
            </a:r>
            <a:r>
              <a:rPr sz="2000" spc="-70" dirty="0">
                <a:latin typeface="Times New Roman"/>
                <a:cs typeface="Times New Roman"/>
              </a:rPr>
              <a:t>r</a:t>
            </a:r>
            <a:r>
              <a:rPr sz="2000" spc="-105" dirty="0">
                <a:latin typeface="Times New Roman"/>
                <a:cs typeface="Times New Roman"/>
              </a:rPr>
              <a:t>g</a:t>
            </a:r>
            <a:r>
              <a:rPr sz="2000" spc="-35" dirty="0">
                <a:latin typeface="Times New Roman"/>
                <a:cs typeface="Times New Roman"/>
              </a:rPr>
              <a:t>i</a:t>
            </a:r>
            <a:r>
              <a:rPr sz="2000" spc="10" dirty="0">
                <a:latin typeface="Times New Roman"/>
                <a:cs typeface="Times New Roman"/>
              </a:rPr>
              <a:t>cal</a:t>
            </a:r>
            <a:r>
              <a:rPr sz="2000" spc="-155" dirty="0">
                <a:latin typeface="Times New Roman"/>
                <a:cs typeface="Times New Roman"/>
              </a:rPr>
              <a:t> </a:t>
            </a:r>
            <a:r>
              <a:rPr sz="2000" spc="20" dirty="0">
                <a:latin typeface="Times New Roman"/>
                <a:cs typeface="Times New Roman"/>
              </a:rPr>
              <a:t>M</a:t>
            </a:r>
            <a:r>
              <a:rPr sz="2000" spc="-35" dirty="0">
                <a:latin typeface="Times New Roman"/>
                <a:cs typeface="Times New Roman"/>
              </a:rPr>
              <a:t>i</a:t>
            </a:r>
            <a:r>
              <a:rPr sz="2000" spc="10" dirty="0">
                <a:latin typeface="Times New Roman"/>
                <a:cs typeface="Times New Roman"/>
              </a:rPr>
              <a:t>cr</a:t>
            </a:r>
            <a:r>
              <a:rPr sz="2000" spc="50" dirty="0">
                <a:latin typeface="Times New Roman"/>
                <a:cs typeface="Times New Roman"/>
              </a:rPr>
              <a:t>o</a:t>
            </a:r>
            <a:r>
              <a:rPr sz="2000" spc="-30" dirty="0">
                <a:latin typeface="Times New Roman"/>
                <a:cs typeface="Times New Roman"/>
              </a:rPr>
              <a:t>s</a:t>
            </a:r>
            <a:r>
              <a:rPr sz="2000" spc="10" dirty="0">
                <a:latin typeface="Times New Roman"/>
                <a:cs typeface="Times New Roman"/>
              </a:rPr>
              <a:t>c</a:t>
            </a:r>
            <a:r>
              <a:rPr sz="2000" spc="45" dirty="0">
                <a:latin typeface="Times New Roman"/>
                <a:cs typeface="Times New Roman"/>
              </a:rPr>
              <a:t>o</a:t>
            </a:r>
            <a:r>
              <a:rPr sz="2000" spc="35" dirty="0">
                <a:latin typeface="Times New Roman"/>
                <a:cs typeface="Times New Roman"/>
              </a:rPr>
              <a:t>p</a:t>
            </a:r>
            <a:r>
              <a:rPr sz="2000" spc="-35" dirty="0">
                <a:latin typeface="Times New Roman"/>
                <a:cs typeface="Times New Roman"/>
              </a:rPr>
              <a:t>i</a:t>
            </a:r>
            <a:r>
              <a:rPr sz="2000" spc="10" dirty="0">
                <a:latin typeface="Times New Roman"/>
                <a:cs typeface="Times New Roman"/>
              </a:rPr>
              <a:t>c</a:t>
            </a:r>
            <a:r>
              <a:rPr sz="2000" spc="-125" dirty="0">
                <a:latin typeface="Times New Roman"/>
                <a:cs typeface="Times New Roman"/>
              </a:rPr>
              <a:t> </a:t>
            </a:r>
            <a:r>
              <a:rPr lang="en-US" sz="2000" spc="-125" dirty="0">
                <a:latin typeface="Times New Roman"/>
                <a:cs typeface="Times New Roman"/>
              </a:rPr>
              <a:t>&amp; Macroscopic </a:t>
            </a:r>
            <a:r>
              <a:rPr sz="2000" spc="-175" dirty="0">
                <a:latin typeface="Times New Roman"/>
                <a:cs typeface="Times New Roman"/>
              </a:rPr>
              <a:t>T</a:t>
            </a:r>
            <a:r>
              <a:rPr sz="2000" spc="10" dirty="0">
                <a:latin typeface="Times New Roman"/>
                <a:cs typeface="Times New Roman"/>
              </a:rPr>
              <a:t>e</a:t>
            </a:r>
            <a:r>
              <a:rPr sz="2000" spc="-30" dirty="0">
                <a:latin typeface="Times New Roman"/>
                <a:cs typeface="Times New Roman"/>
              </a:rPr>
              <a:t>s</a:t>
            </a:r>
            <a:r>
              <a:rPr sz="2000" spc="5" dirty="0">
                <a:latin typeface="Times New Roman"/>
                <a:cs typeface="Times New Roman"/>
              </a:rPr>
              <a:t>t</a:t>
            </a:r>
            <a:endParaRPr sz="2000" dirty="0">
              <a:latin typeface="Times New Roman"/>
              <a:cs typeface="Times New Roman"/>
            </a:endParaRPr>
          </a:p>
        </p:txBody>
      </p:sp>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18</a:t>
            </a:fld>
            <a:endParaRPr spc="-5" dirty="0"/>
          </a:p>
        </p:txBody>
      </p:sp>
      <p:graphicFrame>
        <p:nvGraphicFramePr>
          <p:cNvPr id="38" name="Table 37"/>
          <p:cNvGraphicFramePr>
            <a:graphicFrameLocks noGrp="1"/>
          </p:cNvGraphicFramePr>
          <p:nvPr>
            <p:extLst>
              <p:ext uri="{D42A27DB-BD31-4B8C-83A1-F6EECF244321}">
                <p14:modId xmlns:p14="http://schemas.microsoft.com/office/powerpoint/2010/main" val="586312416"/>
              </p:ext>
            </p:extLst>
          </p:nvPr>
        </p:nvGraphicFramePr>
        <p:xfrm>
          <a:off x="388012" y="4324238"/>
          <a:ext cx="5436810" cy="1841502"/>
        </p:xfrm>
        <a:graphic>
          <a:graphicData uri="http://schemas.openxmlformats.org/drawingml/2006/table">
            <a:tbl>
              <a:tblPr>
                <a:tableStyleId>{5C22544A-7EE6-4342-B048-85BDC9FD1C3A}</a:tableStyleId>
              </a:tblPr>
              <a:tblGrid>
                <a:gridCol w="972012">
                  <a:extLst>
                    <a:ext uri="{9D8B030D-6E8A-4147-A177-3AD203B41FA5}">
                      <a16:colId xmlns:a16="http://schemas.microsoft.com/office/drawing/2014/main" val="20000"/>
                    </a:ext>
                  </a:extLst>
                </a:gridCol>
                <a:gridCol w="1805165">
                  <a:extLst>
                    <a:ext uri="{9D8B030D-6E8A-4147-A177-3AD203B41FA5}">
                      <a16:colId xmlns:a16="http://schemas.microsoft.com/office/drawing/2014/main" val="20001"/>
                    </a:ext>
                  </a:extLst>
                </a:gridCol>
                <a:gridCol w="1264346">
                  <a:extLst>
                    <a:ext uri="{9D8B030D-6E8A-4147-A177-3AD203B41FA5}">
                      <a16:colId xmlns:a16="http://schemas.microsoft.com/office/drawing/2014/main" val="20002"/>
                    </a:ext>
                  </a:extLst>
                </a:gridCol>
                <a:gridCol w="1395287">
                  <a:extLst>
                    <a:ext uri="{9D8B030D-6E8A-4147-A177-3AD203B41FA5}">
                      <a16:colId xmlns:a16="http://schemas.microsoft.com/office/drawing/2014/main" val="20003"/>
                    </a:ext>
                  </a:extLst>
                </a:gridCol>
              </a:tblGrid>
              <a:tr h="306917">
                <a:tc>
                  <a:txBody>
                    <a:bodyPr/>
                    <a:lstStyle/>
                    <a:p>
                      <a:pPr>
                        <a:lnSpc>
                          <a:spcPct val="150000"/>
                        </a:lnSpc>
                        <a:spcAft>
                          <a:spcPts val="800"/>
                        </a:spcAft>
                      </a:pPr>
                      <a:r>
                        <a:rPr lang="en-IN" sz="1300" dirty="0">
                          <a:effectLst/>
                        </a:rPr>
                        <a:t> </a:t>
                      </a:r>
                      <a:endParaRPr lang="en-IN" sz="1100" dirty="0">
                        <a:effectLst/>
                        <a:latin typeface="Calibri" panose="020F0502020204030204" pitchFamily="34" charset="0"/>
                        <a:ea typeface="Calibri" panose="020F0502020204030204" pitchFamily="34" charset="0"/>
                      </a:endParaRPr>
                    </a:p>
                  </a:txBody>
                  <a:tcPr marL="65768" marR="65768" marT="0" marB="0"/>
                </a:tc>
                <a:tc gridSpan="3">
                  <a:txBody>
                    <a:bodyPr/>
                    <a:lstStyle/>
                    <a:p>
                      <a:pPr>
                        <a:lnSpc>
                          <a:spcPct val="150000"/>
                        </a:lnSpc>
                        <a:spcAft>
                          <a:spcPts val="800"/>
                        </a:spcAft>
                      </a:pPr>
                      <a:r>
                        <a:rPr lang="en-IN" sz="1300" dirty="0">
                          <a:effectLst/>
                        </a:rPr>
                        <a:t>Hardness Values,  Hardness Vickers @ 0.5 </a:t>
                      </a:r>
                      <a:r>
                        <a:rPr lang="en-IN" sz="1300" dirty="0" err="1">
                          <a:effectLst/>
                        </a:rPr>
                        <a:t>Kgf</a:t>
                      </a:r>
                      <a:r>
                        <a:rPr lang="en-IN" sz="1300" dirty="0">
                          <a:effectLst/>
                        </a:rPr>
                        <a:t>; Dwell : 10Sec</a:t>
                      </a:r>
                      <a:endParaRPr lang="en-IN" sz="1100" dirty="0">
                        <a:effectLst/>
                        <a:latin typeface="Calibri" panose="020F0502020204030204" pitchFamily="34" charset="0"/>
                        <a:ea typeface="Calibri" panose="020F0502020204030204" pitchFamily="34" charset="0"/>
                      </a:endParaRPr>
                    </a:p>
                  </a:txBody>
                  <a:tcPr marL="65768" marR="65768"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306917">
                <a:tc>
                  <a:txBody>
                    <a:bodyPr/>
                    <a:lstStyle/>
                    <a:p>
                      <a:pPr algn="ctr">
                        <a:lnSpc>
                          <a:spcPct val="150000"/>
                        </a:lnSpc>
                        <a:spcAft>
                          <a:spcPts val="800"/>
                        </a:spcAft>
                      </a:pPr>
                      <a:r>
                        <a:rPr lang="en-IN" sz="1300">
                          <a:effectLst/>
                        </a:rPr>
                        <a:t>sample I.D</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a:effectLst/>
                        </a:rPr>
                        <a:t>Zone-1 Parent</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a:effectLst/>
                        </a:rPr>
                        <a:t>Zone-2 HAZ</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a:effectLst/>
                        </a:rPr>
                        <a:t>Zone-3 Weld</a:t>
                      </a:r>
                      <a:endParaRPr lang="en-IN" sz="1100">
                        <a:effectLst/>
                        <a:latin typeface="Calibri" panose="020F0502020204030204" pitchFamily="34" charset="0"/>
                        <a:ea typeface="Calibri" panose="020F0502020204030204" pitchFamily="34" charset="0"/>
                      </a:endParaRPr>
                    </a:p>
                  </a:txBody>
                  <a:tcPr marL="65768" marR="65768" marT="0" marB="0"/>
                </a:tc>
                <a:extLst>
                  <a:ext uri="{0D108BD9-81ED-4DB2-BD59-A6C34878D82A}">
                    <a16:rowId xmlns:a16="http://schemas.microsoft.com/office/drawing/2014/main" val="10001"/>
                  </a:ext>
                </a:extLst>
              </a:tr>
              <a:tr h="306917">
                <a:tc>
                  <a:txBody>
                    <a:bodyPr/>
                    <a:lstStyle/>
                    <a:p>
                      <a:pPr algn="ctr">
                        <a:lnSpc>
                          <a:spcPct val="150000"/>
                        </a:lnSpc>
                        <a:spcAft>
                          <a:spcPts val="800"/>
                        </a:spcAft>
                      </a:pPr>
                      <a:r>
                        <a:rPr lang="en-IN" sz="1300">
                          <a:effectLst/>
                        </a:rPr>
                        <a:t>1</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a:effectLst/>
                        </a:rPr>
                        <a:t>211.6</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dirty="0">
                          <a:effectLst/>
                        </a:rPr>
                        <a:t>208.4</a:t>
                      </a:r>
                      <a:endParaRPr lang="en-IN" sz="1100" dirty="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a:effectLst/>
                        </a:rPr>
                        <a:t>212.8</a:t>
                      </a:r>
                      <a:endParaRPr lang="en-IN" sz="1100">
                        <a:effectLst/>
                        <a:latin typeface="Calibri" panose="020F0502020204030204" pitchFamily="34" charset="0"/>
                        <a:ea typeface="Calibri" panose="020F0502020204030204" pitchFamily="34" charset="0"/>
                      </a:endParaRPr>
                    </a:p>
                  </a:txBody>
                  <a:tcPr marL="65768" marR="65768" marT="0" marB="0"/>
                </a:tc>
                <a:extLst>
                  <a:ext uri="{0D108BD9-81ED-4DB2-BD59-A6C34878D82A}">
                    <a16:rowId xmlns:a16="http://schemas.microsoft.com/office/drawing/2014/main" val="10002"/>
                  </a:ext>
                </a:extLst>
              </a:tr>
              <a:tr h="306917">
                <a:tc>
                  <a:txBody>
                    <a:bodyPr/>
                    <a:lstStyle/>
                    <a:p>
                      <a:pPr algn="ctr">
                        <a:lnSpc>
                          <a:spcPct val="150000"/>
                        </a:lnSpc>
                        <a:spcAft>
                          <a:spcPts val="800"/>
                        </a:spcAft>
                      </a:pPr>
                      <a:r>
                        <a:rPr lang="en-IN" sz="1300">
                          <a:effectLst/>
                        </a:rPr>
                        <a:t>2</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dirty="0">
                          <a:effectLst/>
                        </a:rPr>
                        <a:t>172.0</a:t>
                      </a:r>
                      <a:endParaRPr lang="en-IN" sz="1100" dirty="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a:effectLst/>
                        </a:rPr>
                        <a:t>191.1</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a:effectLst/>
                        </a:rPr>
                        <a:t>203.6</a:t>
                      </a:r>
                      <a:endParaRPr lang="en-IN" sz="1100">
                        <a:effectLst/>
                        <a:latin typeface="Calibri" panose="020F0502020204030204" pitchFamily="34" charset="0"/>
                        <a:ea typeface="Calibri" panose="020F0502020204030204" pitchFamily="34" charset="0"/>
                      </a:endParaRPr>
                    </a:p>
                  </a:txBody>
                  <a:tcPr marL="65768" marR="65768" marT="0" marB="0"/>
                </a:tc>
                <a:extLst>
                  <a:ext uri="{0D108BD9-81ED-4DB2-BD59-A6C34878D82A}">
                    <a16:rowId xmlns:a16="http://schemas.microsoft.com/office/drawing/2014/main" val="10003"/>
                  </a:ext>
                </a:extLst>
              </a:tr>
              <a:tr h="306917">
                <a:tc>
                  <a:txBody>
                    <a:bodyPr/>
                    <a:lstStyle/>
                    <a:p>
                      <a:pPr algn="ctr">
                        <a:lnSpc>
                          <a:spcPct val="150000"/>
                        </a:lnSpc>
                        <a:spcAft>
                          <a:spcPts val="800"/>
                        </a:spcAft>
                      </a:pPr>
                      <a:r>
                        <a:rPr lang="en-IN" sz="1300">
                          <a:effectLst/>
                        </a:rPr>
                        <a:t>3</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a:effectLst/>
                        </a:rPr>
                        <a:t>211.8</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a:effectLst/>
                        </a:rPr>
                        <a:t>204.1</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a:effectLst/>
                        </a:rPr>
                        <a:t>169.1</a:t>
                      </a:r>
                      <a:endParaRPr lang="en-IN" sz="1100">
                        <a:effectLst/>
                        <a:latin typeface="Calibri" panose="020F0502020204030204" pitchFamily="34" charset="0"/>
                        <a:ea typeface="Calibri" panose="020F0502020204030204" pitchFamily="34" charset="0"/>
                      </a:endParaRPr>
                    </a:p>
                  </a:txBody>
                  <a:tcPr marL="65768" marR="65768" marT="0" marB="0"/>
                </a:tc>
                <a:extLst>
                  <a:ext uri="{0D108BD9-81ED-4DB2-BD59-A6C34878D82A}">
                    <a16:rowId xmlns:a16="http://schemas.microsoft.com/office/drawing/2014/main" val="10004"/>
                  </a:ext>
                </a:extLst>
              </a:tr>
              <a:tr h="306917">
                <a:tc>
                  <a:txBody>
                    <a:bodyPr/>
                    <a:lstStyle/>
                    <a:p>
                      <a:pPr algn="ctr">
                        <a:lnSpc>
                          <a:spcPct val="150000"/>
                        </a:lnSpc>
                        <a:spcAft>
                          <a:spcPts val="800"/>
                        </a:spcAft>
                      </a:pPr>
                      <a:r>
                        <a:rPr lang="en-IN" sz="1300">
                          <a:effectLst/>
                        </a:rPr>
                        <a:t>4</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dirty="0">
                          <a:effectLst/>
                        </a:rPr>
                        <a:t>180.4</a:t>
                      </a:r>
                      <a:endParaRPr lang="en-IN" sz="1100" dirty="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a:effectLst/>
                        </a:rPr>
                        <a:t>208.8</a:t>
                      </a:r>
                      <a:endParaRPr lang="en-IN" sz="1100">
                        <a:effectLst/>
                        <a:latin typeface="Calibri" panose="020F0502020204030204" pitchFamily="34" charset="0"/>
                        <a:ea typeface="Calibri" panose="020F0502020204030204" pitchFamily="34" charset="0"/>
                      </a:endParaRPr>
                    </a:p>
                  </a:txBody>
                  <a:tcPr marL="65768" marR="65768" marT="0" marB="0"/>
                </a:tc>
                <a:tc>
                  <a:txBody>
                    <a:bodyPr/>
                    <a:lstStyle/>
                    <a:p>
                      <a:pPr algn="ctr">
                        <a:lnSpc>
                          <a:spcPct val="150000"/>
                        </a:lnSpc>
                        <a:spcAft>
                          <a:spcPts val="800"/>
                        </a:spcAft>
                      </a:pPr>
                      <a:r>
                        <a:rPr lang="en-IN" sz="1300" dirty="0">
                          <a:effectLst/>
                        </a:rPr>
                        <a:t>158.6</a:t>
                      </a:r>
                      <a:endParaRPr lang="en-IN" sz="1100" dirty="0">
                        <a:effectLst/>
                        <a:latin typeface="Calibri" panose="020F0502020204030204" pitchFamily="34" charset="0"/>
                        <a:ea typeface="Calibri" panose="020F0502020204030204" pitchFamily="34" charset="0"/>
                      </a:endParaRPr>
                    </a:p>
                  </a:txBody>
                  <a:tcPr marL="65768" marR="65768" marT="0" marB="0"/>
                </a:tc>
                <a:extLst>
                  <a:ext uri="{0D108BD9-81ED-4DB2-BD59-A6C34878D82A}">
                    <a16:rowId xmlns:a16="http://schemas.microsoft.com/office/drawing/2014/main" val="10005"/>
                  </a:ext>
                </a:extLst>
              </a:tr>
            </a:tbl>
          </a:graphicData>
        </a:graphic>
      </p:graphicFrame>
      <p:sp>
        <p:nvSpPr>
          <p:cNvPr id="39" name="Rectangle 1"/>
          <p:cNvSpPr>
            <a:spLocks noChangeArrowheads="1"/>
          </p:cNvSpPr>
          <p:nvPr/>
        </p:nvSpPr>
        <p:spPr bwMode="auto">
          <a:xfrm>
            <a:off x="304800" y="2336328"/>
            <a:ext cx="10928819"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Vickers Hardness Testing Results:</a:t>
            </a:r>
            <a:endParaRPr kumimoji="0" 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Vickers hardness tester with a 1kg load and a 10s dwell time was used to measure the hardness of the base metal, the Heat Affected Zone, and the welds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TEST REPORT</a:t>
            </a:r>
            <a:endParaRPr kumimoji="0" 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Hardness Analysis: </a:t>
            </a:r>
            <a:endParaRPr kumimoji="0" 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7150"/>
            <a:ext cx="12068175" cy="962025"/>
            <a:chOff x="0" y="57150"/>
            <a:chExt cx="12068175" cy="962025"/>
          </a:xfrm>
        </p:grpSpPr>
        <p:pic>
          <p:nvPicPr>
            <p:cNvPr id="3" name="object 3"/>
            <p:cNvPicPr/>
            <p:nvPr/>
          </p:nvPicPr>
          <p:blipFill>
            <a:blip r:embed="rId3" cstate="print"/>
            <a:stretch>
              <a:fillRect/>
            </a:stretch>
          </p:blipFill>
          <p:spPr>
            <a:xfrm>
              <a:off x="11607" y="76200"/>
              <a:ext cx="10225686" cy="609600"/>
            </a:xfrm>
            <a:prstGeom prst="rect">
              <a:avLst/>
            </a:prstGeom>
          </p:spPr>
        </p:pic>
        <p:pic>
          <p:nvPicPr>
            <p:cNvPr id="4" name="object 4"/>
            <p:cNvPicPr/>
            <p:nvPr/>
          </p:nvPicPr>
          <p:blipFill>
            <a:blip r:embed="rId4" cstate="print"/>
            <a:stretch>
              <a:fillRect/>
            </a:stretch>
          </p:blipFill>
          <p:spPr>
            <a:xfrm>
              <a:off x="10248900" y="57150"/>
              <a:ext cx="1819275" cy="962025"/>
            </a:xfrm>
            <a:prstGeom prst="rect">
              <a:avLst/>
            </a:prstGeom>
          </p:spPr>
        </p:pic>
        <p:pic>
          <p:nvPicPr>
            <p:cNvPr id="5" name="object 5"/>
            <p:cNvPicPr/>
            <p:nvPr/>
          </p:nvPicPr>
          <p:blipFill>
            <a:blip r:embed="rId5" cstate="print"/>
            <a:stretch>
              <a:fillRect/>
            </a:stretch>
          </p:blipFill>
          <p:spPr>
            <a:xfrm>
              <a:off x="0" y="66611"/>
              <a:ext cx="1261999" cy="709612"/>
            </a:xfrm>
            <a:prstGeom prst="rect">
              <a:avLst/>
            </a:prstGeom>
          </p:spPr>
        </p:pic>
      </p:grpSp>
      <p:sp>
        <p:nvSpPr>
          <p:cNvPr id="6" name="object 6"/>
          <p:cNvSpPr txBox="1">
            <a:spLocks noGrp="1"/>
          </p:cNvSpPr>
          <p:nvPr>
            <p:ph type="title"/>
          </p:nvPr>
        </p:nvSpPr>
        <p:spPr>
          <a:xfrm>
            <a:off x="180975" y="160591"/>
            <a:ext cx="892175" cy="391795"/>
          </a:xfrm>
          <a:prstGeom prst="rect">
            <a:avLst/>
          </a:prstGeom>
        </p:spPr>
        <p:txBody>
          <a:bodyPr vert="horz" wrap="square" lIns="0" tIns="12700" rIns="0" bIns="0" rtlCol="0">
            <a:spAutoFit/>
          </a:bodyPr>
          <a:lstStyle/>
          <a:p>
            <a:pPr marL="12700">
              <a:lnSpc>
                <a:spcPct val="100000"/>
              </a:lnSpc>
              <a:spcBef>
                <a:spcPts val="100"/>
              </a:spcBef>
            </a:pPr>
            <a:r>
              <a:rPr sz="2400" spc="-60" dirty="0"/>
              <a:t>Testing</a:t>
            </a:r>
            <a:endParaRPr sz="2400"/>
          </a:p>
        </p:txBody>
      </p:sp>
      <p:pic>
        <p:nvPicPr>
          <p:cNvPr id="7" name="object 7"/>
          <p:cNvPicPr/>
          <p:nvPr/>
        </p:nvPicPr>
        <p:blipFill>
          <a:blip r:embed="rId6" cstate="print"/>
          <a:stretch>
            <a:fillRect/>
          </a:stretch>
        </p:blipFill>
        <p:spPr>
          <a:xfrm>
            <a:off x="0" y="6372225"/>
            <a:ext cx="12182474" cy="485774"/>
          </a:xfrm>
          <a:prstGeom prst="rect">
            <a:avLst/>
          </a:prstGeom>
        </p:spPr>
      </p:pic>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19</a:t>
            </a:fld>
            <a:endParaRPr spc="-5" dirty="0"/>
          </a:p>
        </p:txBody>
      </p:sp>
      <p:sp>
        <p:nvSpPr>
          <p:cNvPr id="12" name="Rectangle 11"/>
          <p:cNvSpPr/>
          <p:nvPr/>
        </p:nvSpPr>
        <p:spPr>
          <a:xfrm>
            <a:off x="381000" y="876552"/>
            <a:ext cx="6096000" cy="1025922"/>
          </a:xfrm>
          <a:prstGeom prst="rect">
            <a:avLst/>
          </a:prstGeom>
        </p:spPr>
        <p:txBody>
          <a:bodyPr>
            <a:spAutoFit/>
          </a:bodyPr>
          <a:lstStyle/>
          <a:p>
            <a:pPr>
              <a:lnSpc>
                <a:spcPct val="150000"/>
              </a:lnSpc>
              <a:spcAft>
                <a:spcPts val="800"/>
              </a:spcAft>
            </a:pPr>
            <a:r>
              <a:rPr lang="en-IN" b="1" dirty="0">
                <a:latin typeface="Times New Roman" panose="02020603050405020304" pitchFamily="18" charset="0"/>
                <a:ea typeface="Times New Roman" panose="02020603050405020304" pitchFamily="18" charset="0"/>
                <a:cs typeface="Times New Roman" panose="02020603050405020304" pitchFamily="18" charset="0"/>
              </a:rPr>
              <a:t>Macroscopic view of weld :</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b="1" dirty="0">
                <a:latin typeface="Times New Roman" panose="02020603050405020304" pitchFamily="18" charset="0"/>
                <a:ea typeface="Times New Roman" panose="02020603050405020304" pitchFamily="18" charset="0"/>
                <a:cs typeface="Times New Roman" panose="02020603050405020304" pitchFamily="18" charset="0"/>
              </a:rPr>
              <a:t>Butt-Joint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1" name="image8.jpg"/>
          <p:cNvPicPr/>
          <p:nvPr/>
        </p:nvPicPr>
        <p:blipFill>
          <a:blip r:embed="rId7"/>
          <a:srcRect/>
          <a:stretch>
            <a:fillRect/>
          </a:stretch>
        </p:blipFill>
        <p:spPr>
          <a:xfrm>
            <a:off x="457200" y="2362200"/>
            <a:ext cx="2609215" cy="2087245"/>
          </a:xfrm>
          <a:prstGeom prst="rect">
            <a:avLst/>
          </a:prstGeom>
          <a:ln/>
        </p:spPr>
      </p:pic>
      <p:pic>
        <p:nvPicPr>
          <p:cNvPr id="22" name="image13.jpg"/>
          <p:cNvPicPr/>
          <p:nvPr/>
        </p:nvPicPr>
        <p:blipFill>
          <a:blip r:embed="rId8"/>
          <a:srcRect/>
          <a:stretch>
            <a:fillRect/>
          </a:stretch>
        </p:blipFill>
        <p:spPr>
          <a:xfrm>
            <a:off x="3191793" y="2372995"/>
            <a:ext cx="2683510" cy="2076450"/>
          </a:xfrm>
          <a:prstGeom prst="rect">
            <a:avLst/>
          </a:prstGeom>
          <a:ln/>
        </p:spPr>
      </p:pic>
      <p:sp>
        <p:nvSpPr>
          <p:cNvPr id="13" name="Rectangle 12"/>
          <p:cNvSpPr/>
          <p:nvPr/>
        </p:nvSpPr>
        <p:spPr>
          <a:xfrm>
            <a:off x="7924800" y="1483385"/>
            <a:ext cx="1029128" cy="369332"/>
          </a:xfrm>
          <a:prstGeom prst="rect">
            <a:avLst/>
          </a:prstGeom>
        </p:spPr>
        <p:txBody>
          <a:bodyPr wrap="none">
            <a:spAutoFit/>
          </a:bodyPr>
          <a:lstStyle/>
          <a:p>
            <a:r>
              <a:rPr lang="en-IN" b="1" dirty="0">
                <a:latin typeface="Times New Roman" panose="02020603050405020304" pitchFamily="18" charset="0"/>
                <a:ea typeface="Times New Roman" panose="02020603050405020304" pitchFamily="18" charset="0"/>
              </a:rPr>
              <a:t>T-Joint :</a:t>
            </a:r>
            <a:endParaRPr lang="en-IN" dirty="0"/>
          </a:p>
        </p:txBody>
      </p:sp>
      <p:pic>
        <p:nvPicPr>
          <p:cNvPr id="24" name="image1.jpg"/>
          <p:cNvPicPr/>
          <p:nvPr/>
        </p:nvPicPr>
        <p:blipFill>
          <a:blip r:embed="rId9"/>
          <a:srcRect/>
          <a:stretch>
            <a:fillRect/>
          </a:stretch>
        </p:blipFill>
        <p:spPr>
          <a:xfrm>
            <a:off x="6248400" y="2362200"/>
            <a:ext cx="2794000" cy="2131695"/>
          </a:xfrm>
          <a:prstGeom prst="rect">
            <a:avLst/>
          </a:prstGeom>
          <a:ln/>
        </p:spPr>
      </p:pic>
      <p:pic>
        <p:nvPicPr>
          <p:cNvPr id="25" name="image10.jpg"/>
          <p:cNvPicPr/>
          <p:nvPr/>
        </p:nvPicPr>
        <p:blipFill>
          <a:blip r:embed="rId10"/>
          <a:srcRect/>
          <a:stretch>
            <a:fillRect/>
          </a:stretch>
        </p:blipFill>
        <p:spPr>
          <a:xfrm>
            <a:off x="9144000" y="2362200"/>
            <a:ext cx="2635250" cy="2146300"/>
          </a:xfrm>
          <a:prstGeom prst="rect">
            <a:avLst/>
          </a:prstGeom>
          <a:ln/>
        </p:spPr>
      </p:pic>
      <p:sp>
        <p:nvSpPr>
          <p:cNvPr id="14" name="TextBox 13"/>
          <p:cNvSpPr txBox="1"/>
          <p:nvPr/>
        </p:nvSpPr>
        <p:spPr>
          <a:xfrm>
            <a:off x="457200" y="4724400"/>
            <a:ext cx="11322050" cy="369332"/>
          </a:xfrm>
          <a:prstGeom prst="rect">
            <a:avLst/>
          </a:prstGeom>
          <a:noFill/>
        </p:spPr>
        <p:txBody>
          <a:bodyPr wrap="square" rtlCol="0">
            <a:spAutoFit/>
          </a:bodyPr>
          <a:lstStyle/>
          <a:p>
            <a:r>
              <a:rPr lang="en-IN" dirty="0"/>
              <a:t>                </a:t>
            </a:r>
            <a:r>
              <a:rPr lang="en-IN" sz="1400" dirty="0"/>
              <a:t>Automated                                                     Manual                                                             Automated                                                         Manual</a:t>
            </a:r>
            <a:endParaRPr lang="en-IN" dirty="0"/>
          </a:p>
        </p:txBody>
      </p:sp>
    </p:spTree>
    <p:extLst>
      <p:ext uri="{BB962C8B-B14F-4D97-AF65-F5344CB8AC3E}">
        <p14:creationId xmlns:p14="http://schemas.microsoft.com/office/powerpoint/2010/main" val="1056421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4711"/>
            <a:ext cx="10243185" cy="700405"/>
            <a:chOff x="0" y="104711"/>
            <a:chExt cx="10243185" cy="700405"/>
          </a:xfrm>
        </p:grpSpPr>
        <p:pic>
          <p:nvPicPr>
            <p:cNvPr id="3" name="object 3"/>
            <p:cNvPicPr/>
            <p:nvPr/>
          </p:nvPicPr>
          <p:blipFill>
            <a:blip r:embed="rId2" cstate="print"/>
            <a:stretch>
              <a:fillRect/>
            </a:stretch>
          </p:blipFill>
          <p:spPr>
            <a:xfrm>
              <a:off x="15733" y="114015"/>
              <a:ext cx="10226957" cy="600501"/>
            </a:xfrm>
            <a:prstGeom prst="rect">
              <a:avLst/>
            </a:prstGeom>
          </p:spPr>
        </p:pic>
        <p:pic>
          <p:nvPicPr>
            <p:cNvPr id="4" name="object 4"/>
            <p:cNvPicPr/>
            <p:nvPr/>
          </p:nvPicPr>
          <p:blipFill>
            <a:blip r:embed="rId3" cstate="print"/>
            <a:stretch>
              <a:fillRect/>
            </a:stretch>
          </p:blipFill>
          <p:spPr>
            <a:xfrm>
              <a:off x="0" y="104711"/>
              <a:ext cx="3214751" cy="700087"/>
            </a:xfrm>
            <a:prstGeom prst="rect">
              <a:avLst/>
            </a:prstGeom>
          </p:spPr>
        </p:pic>
      </p:grpSp>
      <p:pic>
        <p:nvPicPr>
          <p:cNvPr id="6" name="object 6"/>
          <p:cNvPicPr/>
          <p:nvPr/>
        </p:nvPicPr>
        <p:blipFill>
          <a:blip r:embed="rId4" cstate="print"/>
          <a:stretch>
            <a:fillRect/>
          </a:stretch>
        </p:blipFill>
        <p:spPr>
          <a:xfrm>
            <a:off x="10372725" y="0"/>
            <a:ext cx="1819275" cy="952500"/>
          </a:xfrm>
          <a:prstGeom prst="rect">
            <a:avLst/>
          </a:prstGeom>
        </p:spPr>
      </p:pic>
      <p:sp>
        <p:nvSpPr>
          <p:cNvPr id="7" name="object 7"/>
          <p:cNvSpPr txBox="1">
            <a:spLocks noGrp="1"/>
          </p:cNvSpPr>
          <p:nvPr>
            <p:ph type="title"/>
          </p:nvPr>
        </p:nvSpPr>
        <p:spPr>
          <a:xfrm>
            <a:off x="82867" y="197802"/>
            <a:ext cx="2933700" cy="391795"/>
          </a:xfrm>
          <a:prstGeom prst="rect">
            <a:avLst/>
          </a:prstGeom>
        </p:spPr>
        <p:txBody>
          <a:bodyPr vert="horz" wrap="square" lIns="0" tIns="12700" rIns="0" bIns="0" rtlCol="0">
            <a:spAutoFit/>
          </a:bodyPr>
          <a:lstStyle/>
          <a:p>
            <a:pPr marL="12700">
              <a:lnSpc>
                <a:spcPct val="100000"/>
              </a:lnSpc>
              <a:spcBef>
                <a:spcPts val="100"/>
              </a:spcBef>
            </a:pPr>
            <a:r>
              <a:rPr sz="2400" spc="-10" dirty="0"/>
              <a:t>Objective</a:t>
            </a:r>
            <a:r>
              <a:rPr sz="2400" spc="35" dirty="0"/>
              <a:t> </a:t>
            </a:r>
            <a:r>
              <a:rPr sz="2400" dirty="0"/>
              <a:t>of</a:t>
            </a:r>
            <a:r>
              <a:rPr sz="2400" spc="5" dirty="0"/>
              <a:t> </a:t>
            </a:r>
            <a:r>
              <a:rPr sz="2400" spc="-25" dirty="0"/>
              <a:t>the</a:t>
            </a:r>
            <a:r>
              <a:rPr sz="2400" spc="40" dirty="0"/>
              <a:t> </a:t>
            </a:r>
            <a:r>
              <a:rPr sz="2400" dirty="0"/>
              <a:t>Project</a:t>
            </a:r>
            <a:endParaRPr sz="2400"/>
          </a:p>
        </p:txBody>
      </p:sp>
      <p:pic>
        <p:nvPicPr>
          <p:cNvPr id="8" name="object 8"/>
          <p:cNvPicPr/>
          <p:nvPr/>
        </p:nvPicPr>
        <p:blipFill>
          <a:blip r:embed="rId5" cstate="print"/>
          <a:stretch>
            <a:fillRect/>
          </a:stretch>
        </p:blipFill>
        <p:spPr>
          <a:xfrm>
            <a:off x="0" y="6381750"/>
            <a:ext cx="12191999" cy="476249"/>
          </a:xfrm>
          <a:prstGeom prst="rect">
            <a:avLst/>
          </a:prstGeom>
        </p:spPr>
      </p:pic>
      <p:sp>
        <p:nvSpPr>
          <p:cNvPr id="9" name="object 9"/>
          <p:cNvSpPr txBox="1"/>
          <p:nvPr/>
        </p:nvSpPr>
        <p:spPr>
          <a:xfrm>
            <a:off x="5884545" y="6434454"/>
            <a:ext cx="43688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88888"/>
                </a:solidFill>
                <a:latin typeface="Calibri"/>
                <a:cs typeface="Calibri"/>
              </a:rPr>
              <a:t>Slide</a:t>
            </a:r>
            <a:r>
              <a:rPr sz="1200" spc="-35" dirty="0">
                <a:solidFill>
                  <a:srgbClr val="888888"/>
                </a:solidFill>
                <a:latin typeface="Calibri"/>
                <a:cs typeface="Calibri"/>
              </a:rPr>
              <a:t> </a:t>
            </a:r>
            <a:r>
              <a:rPr sz="1200" dirty="0">
                <a:solidFill>
                  <a:srgbClr val="888888"/>
                </a:solidFill>
                <a:latin typeface="Calibri"/>
                <a:cs typeface="Calibri"/>
              </a:rPr>
              <a:t>2</a:t>
            </a:r>
            <a:endParaRPr sz="1200">
              <a:latin typeface="Calibri"/>
              <a:cs typeface="Calibri"/>
            </a:endParaRPr>
          </a:p>
        </p:txBody>
      </p:sp>
      <p:sp>
        <p:nvSpPr>
          <p:cNvPr id="10" name="TextBox 9">
            <a:extLst>
              <a:ext uri="{FF2B5EF4-FFF2-40B4-BE49-F238E27FC236}">
                <a16:creationId xmlns:a16="http://schemas.microsoft.com/office/drawing/2014/main" id="{5BE0B797-8CA3-228B-ECAE-E5BF4B2DE2AE}"/>
              </a:ext>
            </a:extLst>
          </p:cNvPr>
          <p:cNvSpPr txBox="1"/>
          <p:nvPr/>
        </p:nvSpPr>
        <p:spPr>
          <a:xfrm>
            <a:off x="152400" y="1143000"/>
            <a:ext cx="11811000" cy="3416320"/>
          </a:xfrm>
          <a:prstGeom prst="rect">
            <a:avLst/>
          </a:prstGeom>
          <a:noFill/>
        </p:spPr>
        <p:txBody>
          <a:bodyPr wrap="square" rtlCol="0">
            <a:spAutoFit/>
          </a:bodyPr>
          <a:lstStyle/>
          <a:p>
            <a:pPr algn="just"/>
            <a:r>
              <a:rPr lang="en-IN" sz="2400" dirty="0">
                <a:latin typeface="Times New Roman" panose="02020603050405020304" pitchFamily="18" charset="0"/>
                <a:ea typeface="Calibri" panose="020F0502020204030204" pitchFamily="34" charset="0"/>
              </a:rPr>
              <a:t>The objective of the project is to build a Semi Automated Welding Machine to overcome the difficulty facing by Small Scale Industries such as accuracy of welding in large number of jobs, skilled labour, welding quality. This project will eventually reduce the human work. This machine can be used for welding in small scale industries to reduce the skilled labour cost, to increase the accuracy of welding, to completely reduce the hazardous accidents such as burns, eye damage, electrical shock, cuts and injury to toes and fingers. This semi-automated welding machine is affordable compare to fully automated welding machine so it is economical for Small Scale Industries.</a:t>
            </a:r>
            <a:endParaRPr lang="en-IN" sz="2400" dirty="0"/>
          </a:p>
          <a:p>
            <a:endParaRPr lang="en-I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6602"/>
            <a:ext cx="12068175" cy="962025"/>
            <a:chOff x="0" y="57150"/>
            <a:chExt cx="12068175" cy="962025"/>
          </a:xfrm>
        </p:grpSpPr>
        <p:pic>
          <p:nvPicPr>
            <p:cNvPr id="3" name="object 3"/>
            <p:cNvPicPr/>
            <p:nvPr/>
          </p:nvPicPr>
          <p:blipFill>
            <a:blip r:embed="rId3" cstate="print"/>
            <a:stretch>
              <a:fillRect/>
            </a:stretch>
          </p:blipFill>
          <p:spPr>
            <a:xfrm>
              <a:off x="11607" y="76200"/>
              <a:ext cx="10225686" cy="609600"/>
            </a:xfrm>
            <a:prstGeom prst="rect">
              <a:avLst/>
            </a:prstGeom>
          </p:spPr>
        </p:pic>
        <p:pic>
          <p:nvPicPr>
            <p:cNvPr id="4" name="object 4"/>
            <p:cNvPicPr/>
            <p:nvPr/>
          </p:nvPicPr>
          <p:blipFill>
            <a:blip r:embed="rId4" cstate="print"/>
            <a:stretch>
              <a:fillRect/>
            </a:stretch>
          </p:blipFill>
          <p:spPr>
            <a:xfrm>
              <a:off x="10248900" y="57150"/>
              <a:ext cx="1819275" cy="962025"/>
            </a:xfrm>
            <a:prstGeom prst="rect">
              <a:avLst/>
            </a:prstGeom>
          </p:spPr>
        </p:pic>
        <p:pic>
          <p:nvPicPr>
            <p:cNvPr id="5" name="object 5"/>
            <p:cNvPicPr/>
            <p:nvPr/>
          </p:nvPicPr>
          <p:blipFill>
            <a:blip r:embed="rId5" cstate="print"/>
            <a:stretch>
              <a:fillRect/>
            </a:stretch>
          </p:blipFill>
          <p:spPr>
            <a:xfrm>
              <a:off x="0" y="66611"/>
              <a:ext cx="1261999" cy="709612"/>
            </a:xfrm>
            <a:prstGeom prst="rect">
              <a:avLst/>
            </a:prstGeom>
          </p:spPr>
        </p:pic>
      </p:grpSp>
      <p:sp>
        <p:nvSpPr>
          <p:cNvPr id="6" name="object 6"/>
          <p:cNvSpPr txBox="1">
            <a:spLocks noGrp="1"/>
          </p:cNvSpPr>
          <p:nvPr>
            <p:ph type="title"/>
          </p:nvPr>
        </p:nvSpPr>
        <p:spPr>
          <a:xfrm>
            <a:off x="180975" y="160591"/>
            <a:ext cx="892175" cy="391795"/>
          </a:xfrm>
          <a:prstGeom prst="rect">
            <a:avLst/>
          </a:prstGeom>
        </p:spPr>
        <p:txBody>
          <a:bodyPr vert="horz" wrap="square" lIns="0" tIns="12700" rIns="0" bIns="0" rtlCol="0">
            <a:spAutoFit/>
          </a:bodyPr>
          <a:lstStyle/>
          <a:p>
            <a:pPr marL="12700">
              <a:lnSpc>
                <a:spcPct val="100000"/>
              </a:lnSpc>
              <a:spcBef>
                <a:spcPts val="100"/>
              </a:spcBef>
            </a:pPr>
            <a:r>
              <a:rPr sz="2400" spc="-60" dirty="0"/>
              <a:t>Testing</a:t>
            </a:r>
            <a:endParaRPr sz="2400"/>
          </a:p>
        </p:txBody>
      </p:sp>
      <p:pic>
        <p:nvPicPr>
          <p:cNvPr id="7" name="object 7"/>
          <p:cNvPicPr/>
          <p:nvPr/>
        </p:nvPicPr>
        <p:blipFill>
          <a:blip r:embed="rId6" cstate="print"/>
          <a:stretch>
            <a:fillRect/>
          </a:stretch>
        </p:blipFill>
        <p:spPr>
          <a:xfrm>
            <a:off x="0" y="6372225"/>
            <a:ext cx="12182474" cy="485774"/>
          </a:xfrm>
          <a:prstGeom prst="rect">
            <a:avLst/>
          </a:prstGeom>
        </p:spPr>
      </p:pic>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20</a:t>
            </a:fld>
            <a:endParaRPr spc="-5" dirty="0"/>
          </a:p>
        </p:txBody>
      </p:sp>
      <p:sp>
        <p:nvSpPr>
          <p:cNvPr id="8" name="Rectangle 7"/>
          <p:cNvSpPr/>
          <p:nvPr/>
        </p:nvSpPr>
        <p:spPr>
          <a:xfrm>
            <a:off x="89874" y="685800"/>
            <a:ext cx="12002726" cy="1995418"/>
          </a:xfrm>
          <a:prstGeom prst="rect">
            <a:avLst/>
          </a:prstGeom>
        </p:spPr>
        <p:txBody>
          <a:bodyPr wrap="square">
            <a:spAutoFit/>
          </a:bodyPr>
          <a:lstStyle/>
          <a:p>
            <a:pPr>
              <a:lnSpc>
                <a:spcPct val="150000"/>
              </a:lnSpc>
              <a:spcAft>
                <a:spcPts val="800"/>
              </a:spcAft>
            </a:pPr>
            <a:r>
              <a:rPr lang="en-IN" b="1" dirty="0">
                <a:latin typeface="Times New Roman" panose="02020603050405020304" pitchFamily="18" charset="0"/>
                <a:ea typeface="Times New Roman" panose="02020603050405020304" pitchFamily="18" charset="0"/>
              </a:rPr>
              <a:t>Metallurgical Microscopic Test Results</a:t>
            </a:r>
            <a:endParaRPr lang="en-IN" sz="1400" dirty="0">
              <a:latin typeface="Calibri" panose="020F0502020204030204" pitchFamily="34" charset="0"/>
              <a:ea typeface="Calibri" panose="020F0502020204030204" pitchFamily="34" charset="0"/>
            </a:endParaRPr>
          </a:p>
          <a:p>
            <a:pPr algn="just"/>
            <a:r>
              <a:rPr lang="en-IN" dirty="0">
                <a:latin typeface="Times New Roman" panose="02020603050405020304" pitchFamily="18" charset="0"/>
                <a:ea typeface="Times New Roman" panose="02020603050405020304" pitchFamily="18" charset="0"/>
              </a:rPr>
              <a:t>Photographic portions of the samples were collected once the microscopic analysis was completed. The microstructure of the base metal, Heat Affected Zone (HAZ) of base metal, and welded area of the  four  samples  were  investigated. Microstructure  of </a:t>
            </a:r>
            <a:r>
              <a:rPr lang="en-IN" dirty="0" err="1">
                <a:latin typeface="Times New Roman" panose="02020603050405020304" pitchFamily="18" charset="0"/>
                <a:ea typeface="Times New Roman" panose="02020603050405020304" pitchFamily="18" charset="0"/>
              </a:rPr>
              <a:t>weldment</a:t>
            </a:r>
            <a:r>
              <a:rPr lang="en-IN" dirty="0">
                <a:latin typeface="Times New Roman" panose="02020603050405020304" pitchFamily="18" charset="0"/>
                <a:ea typeface="Times New Roman" panose="02020603050405020304" pitchFamily="18" charset="0"/>
              </a:rPr>
              <a:t>  areas corresponding to different process parameters were thoroughly studied to determine the existence of hot  cracking. Welded joints exhibit a high degree of microstructure heterogeneity. Weldment cross-section profiles and microstructure at various weld zones of Gas Metal Arc Welding Mild Steel 30L are shown </a:t>
            </a:r>
            <a:endParaRPr lang="en-IN"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074" y="2641948"/>
            <a:ext cx="6006126" cy="3722655"/>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0618" y="2895600"/>
            <a:ext cx="6057582" cy="3476625"/>
          </a:xfrm>
          <a:prstGeom prst="rect">
            <a:avLst/>
          </a:prstGeom>
        </p:spPr>
      </p:pic>
    </p:spTree>
    <p:extLst>
      <p:ext uri="{BB962C8B-B14F-4D97-AF65-F5344CB8AC3E}">
        <p14:creationId xmlns:p14="http://schemas.microsoft.com/office/powerpoint/2010/main" val="1436627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7150"/>
            <a:ext cx="12068175" cy="962025"/>
            <a:chOff x="0" y="57150"/>
            <a:chExt cx="12068175" cy="962025"/>
          </a:xfrm>
        </p:grpSpPr>
        <p:pic>
          <p:nvPicPr>
            <p:cNvPr id="3" name="object 3"/>
            <p:cNvPicPr/>
            <p:nvPr/>
          </p:nvPicPr>
          <p:blipFill>
            <a:blip r:embed="rId3" cstate="print"/>
            <a:stretch>
              <a:fillRect/>
            </a:stretch>
          </p:blipFill>
          <p:spPr>
            <a:xfrm>
              <a:off x="11607" y="76200"/>
              <a:ext cx="10225686" cy="609600"/>
            </a:xfrm>
            <a:prstGeom prst="rect">
              <a:avLst/>
            </a:prstGeom>
          </p:spPr>
        </p:pic>
        <p:pic>
          <p:nvPicPr>
            <p:cNvPr id="4" name="object 4"/>
            <p:cNvPicPr/>
            <p:nvPr/>
          </p:nvPicPr>
          <p:blipFill>
            <a:blip r:embed="rId4" cstate="print"/>
            <a:stretch>
              <a:fillRect/>
            </a:stretch>
          </p:blipFill>
          <p:spPr>
            <a:xfrm>
              <a:off x="10248900" y="57150"/>
              <a:ext cx="1819275" cy="962025"/>
            </a:xfrm>
            <a:prstGeom prst="rect">
              <a:avLst/>
            </a:prstGeom>
          </p:spPr>
        </p:pic>
        <p:pic>
          <p:nvPicPr>
            <p:cNvPr id="5" name="object 5"/>
            <p:cNvPicPr/>
            <p:nvPr/>
          </p:nvPicPr>
          <p:blipFill>
            <a:blip r:embed="rId5" cstate="print"/>
            <a:stretch>
              <a:fillRect/>
            </a:stretch>
          </p:blipFill>
          <p:spPr>
            <a:xfrm>
              <a:off x="0" y="66611"/>
              <a:ext cx="1261999" cy="709612"/>
            </a:xfrm>
            <a:prstGeom prst="rect">
              <a:avLst/>
            </a:prstGeom>
          </p:spPr>
        </p:pic>
      </p:grpSp>
      <p:sp>
        <p:nvSpPr>
          <p:cNvPr id="6" name="object 6"/>
          <p:cNvSpPr txBox="1">
            <a:spLocks noGrp="1"/>
          </p:cNvSpPr>
          <p:nvPr>
            <p:ph type="title"/>
          </p:nvPr>
        </p:nvSpPr>
        <p:spPr>
          <a:xfrm>
            <a:off x="180975" y="160591"/>
            <a:ext cx="892175" cy="391795"/>
          </a:xfrm>
          <a:prstGeom prst="rect">
            <a:avLst/>
          </a:prstGeom>
        </p:spPr>
        <p:txBody>
          <a:bodyPr vert="horz" wrap="square" lIns="0" tIns="12700" rIns="0" bIns="0" rtlCol="0">
            <a:spAutoFit/>
          </a:bodyPr>
          <a:lstStyle/>
          <a:p>
            <a:pPr marL="12700">
              <a:lnSpc>
                <a:spcPct val="100000"/>
              </a:lnSpc>
              <a:spcBef>
                <a:spcPts val="100"/>
              </a:spcBef>
            </a:pPr>
            <a:r>
              <a:rPr sz="2400" spc="-60" dirty="0"/>
              <a:t>Testing</a:t>
            </a:r>
            <a:endParaRPr sz="2400" dirty="0"/>
          </a:p>
        </p:txBody>
      </p:sp>
      <p:pic>
        <p:nvPicPr>
          <p:cNvPr id="7" name="object 7"/>
          <p:cNvPicPr/>
          <p:nvPr/>
        </p:nvPicPr>
        <p:blipFill>
          <a:blip r:embed="rId6" cstate="print"/>
          <a:stretch>
            <a:fillRect/>
          </a:stretch>
        </p:blipFill>
        <p:spPr>
          <a:xfrm>
            <a:off x="0" y="6372225"/>
            <a:ext cx="12182474" cy="485774"/>
          </a:xfrm>
          <a:prstGeom prst="rect">
            <a:avLst/>
          </a:prstGeom>
        </p:spPr>
      </p:pic>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21</a:t>
            </a:fld>
            <a:endParaRPr spc="-5"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43" y="685800"/>
            <a:ext cx="6222458" cy="567880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1237" y="1295400"/>
            <a:ext cx="6100763" cy="4986403"/>
          </a:xfrm>
          <a:prstGeom prst="rect">
            <a:avLst/>
          </a:prstGeom>
        </p:spPr>
      </p:pic>
    </p:spTree>
    <p:extLst>
      <p:ext uri="{BB962C8B-B14F-4D97-AF65-F5344CB8AC3E}">
        <p14:creationId xmlns:p14="http://schemas.microsoft.com/office/powerpoint/2010/main" val="659326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607" y="57150"/>
            <a:ext cx="12056568" cy="962025"/>
            <a:chOff x="11607" y="57150"/>
            <a:chExt cx="12056568" cy="962025"/>
          </a:xfrm>
        </p:grpSpPr>
        <p:pic>
          <p:nvPicPr>
            <p:cNvPr id="3" name="object 3"/>
            <p:cNvPicPr/>
            <p:nvPr/>
          </p:nvPicPr>
          <p:blipFill>
            <a:blip r:embed="rId3" cstate="print"/>
            <a:stretch>
              <a:fillRect/>
            </a:stretch>
          </p:blipFill>
          <p:spPr>
            <a:xfrm>
              <a:off x="11607" y="76200"/>
              <a:ext cx="10225686" cy="609600"/>
            </a:xfrm>
            <a:prstGeom prst="rect">
              <a:avLst/>
            </a:prstGeom>
          </p:spPr>
        </p:pic>
        <p:pic>
          <p:nvPicPr>
            <p:cNvPr id="4" name="object 4"/>
            <p:cNvPicPr/>
            <p:nvPr/>
          </p:nvPicPr>
          <p:blipFill>
            <a:blip r:embed="rId4" cstate="print"/>
            <a:stretch>
              <a:fillRect/>
            </a:stretch>
          </p:blipFill>
          <p:spPr>
            <a:xfrm>
              <a:off x="10248900" y="57150"/>
              <a:ext cx="1819275" cy="962025"/>
            </a:xfrm>
            <a:prstGeom prst="rect">
              <a:avLst/>
            </a:prstGeom>
          </p:spPr>
        </p:pic>
      </p:grpSp>
      <p:sp>
        <p:nvSpPr>
          <p:cNvPr id="6" name="object 6"/>
          <p:cNvSpPr txBox="1">
            <a:spLocks noGrp="1"/>
          </p:cNvSpPr>
          <p:nvPr>
            <p:ph type="title"/>
          </p:nvPr>
        </p:nvSpPr>
        <p:spPr>
          <a:xfrm>
            <a:off x="304800" y="146367"/>
            <a:ext cx="9601200" cy="382156"/>
          </a:xfrm>
          <a:prstGeom prst="rect">
            <a:avLst/>
          </a:prstGeom>
        </p:spPr>
        <p:txBody>
          <a:bodyPr vert="horz" wrap="square" lIns="0" tIns="12700" rIns="0" bIns="0" rtlCol="0">
            <a:spAutoFit/>
          </a:bodyPr>
          <a:lstStyle/>
          <a:p>
            <a:pPr marL="12700">
              <a:lnSpc>
                <a:spcPct val="100000"/>
              </a:lnSpc>
              <a:spcBef>
                <a:spcPts val="100"/>
              </a:spcBef>
            </a:pPr>
            <a:r>
              <a:rPr lang="en-US" sz="2400" dirty="0"/>
              <a:t>Results And Discussion</a:t>
            </a:r>
            <a:endParaRPr sz="2400" dirty="0"/>
          </a:p>
        </p:txBody>
      </p:sp>
      <p:pic>
        <p:nvPicPr>
          <p:cNvPr id="7" name="object 7"/>
          <p:cNvPicPr/>
          <p:nvPr/>
        </p:nvPicPr>
        <p:blipFill>
          <a:blip r:embed="rId5" cstate="print"/>
          <a:stretch>
            <a:fillRect/>
          </a:stretch>
        </p:blipFill>
        <p:spPr>
          <a:xfrm>
            <a:off x="0" y="6372225"/>
            <a:ext cx="12182474" cy="485774"/>
          </a:xfrm>
          <a:prstGeom prst="rect">
            <a:avLst/>
          </a:prstGeom>
        </p:spPr>
      </p:pic>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22</a:t>
            </a:fld>
            <a:endParaRPr spc="-5" dirty="0"/>
          </a:p>
        </p:txBody>
      </p:sp>
      <p:sp>
        <p:nvSpPr>
          <p:cNvPr id="9" name="Rectangle 8"/>
          <p:cNvSpPr/>
          <p:nvPr/>
        </p:nvSpPr>
        <p:spPr>
          <a:xfrm>
            <a:off x="188595" y="685800"/>
            <a:ext cx="11353800" cy="1164421"/>
          </a:xfrm>
          <a:prstGeom prst="rect">
            <a:avLst/>
          </a:prstGeom>
        </p:spPr>
        <p:txBody>
          <a:bodyPr wrap="square">
            <a:spAutoFit/>
          </a:bodyPr>
          <a:lstStyle/>
          <a:p>
            <a:pPr algn="just">
              <a:lnSpc>
                <a:spcPct val="150000"/>
              </a:lnSpc>
              <a:spcAft>
                <a:spcPts val="800"/>
              </a:spcAft>
            </a:pPr>
            <a:r>
              <a:rPr lang="en-IN" dirty="0">
                <a:latin typeface="Times New Roman" panose="02020603050405020304" pitchFamily="18" charset="0"/>
                <a:ea typeface="Times New Roman" panose="02020603050405020304" pitchFamily="18" charset="0"/>
              </a:rPr>
              <a:t> </a:t>
            </a:r>
            <a:endParaRPr lang="en-IN" sz="1400" dirty="0">
              <a:latin typeface="Calibri" panose="020F0502020204030204" pitchFamily="34" charset="0"/>
              <a:ea typeface="Calibri" panose="020F0502020204030204" pitchFamily="34" charset="0"/>
            </a:endParaRPr>
          </a:p>
          <a:p>
            <a:pPr algn="just"/>
            <a:r>
              <a:rPr lang="en-IN" dirty="0">
                <a:latin typeface="Times New Roman" panose="02020603050405020304" pitchFamily="18" charset="0"/>
                <a:ea typeface="Times New Roman" panose="02020603050405020304" pitchFamily="18" charset="0"/>
              </a:rPr>
              <a:t>The welded work piece using a Semi-automated Welding Machine and the Hardness and Microscopic Structure was done. A comparison between a Manually welded work piece and a Semi-automated welded work piece was conducted. </a:t>
            </a:r>
            <a:endParaRPr lang="en-IN" dirty="0"/>
          </a:p>
        </p:txBody>
      </p:sp>
      <p:pic>
        <p:nvPicPr>
          <p:cNvPr id="14" name="image40.jpg"/>
          <p:cNvPicPr/>
          <p:nvPr/>
        </p:nvPicPr>
        <p:blipFill>
          <a:blip r:embed="rId6"/>
          <a:srcRect t="20803" b="19235"/>
          <a:stretch>
            <a:fillRect/>
          </a:stretch>
        </p:blipFill>
        <p:spPr>
          <a:xfrm>
            <a:off x="304800" y="2388028"/>
            <a:ext cx="5734050" cy="2580640"/>
          </a:xfrm>
          <a:prstGeom prst="rect">
            <a:avLst/>
          </a:prstGeom>
          <a:ln/>
        </p:spPr>
      </p:pic>
      <p:pic>
        <p:nvPicPr>
          <p:cNvPr id="15" name="image23.jpg"/>
          <p:cNvPicPr/>
          <p:nvPr/>
        </p:nvPicPr>
        <p:blipFill>
          <a:blip r:embed="rId7"/>
          <a:srcRect t="20093" b="9855"/>
          <a:stretch>
            <a:fillRect/>
          </a:stretch>
        </p:blipFill>
        <p:spPr>
          <a:xfrm>
            <a:off x="6091237" y="2388028"/>
            <a:ext cx="5762625" cy="2580640"/>
          </a:xfrm>
          <a:prstGeom prst="rect">
            <a:avLst/>
          </a:prstGeom>
          <a:ln/>
        </p:spPr>
      </p:pic>
      <p:sp>
        <p:nvSpPr>
          <p:cNvPr id="10" name="TextBox 9"/>
          <p:cNvSpPr txBox="1"/>
          <p:nvPr/>
        </p:nvSpPr>
        <p:spPr>
          <a:xfrm>
            <a:off x="304800" y="5257800"/>
            <a:ext cx="11658600" cy="369332"/>
          </a:xfrm>
          <a:prstGeom prst="rect">
            <a:avLst/>
          </a:prstGeom>
          <a:noFill/>
        </p:spPr>
        <p:txBody>
          <a:bodyPr wrap="square" rtlCol="0">
            <a:spAutoFit/>
          </a:bodyPr>
          <a:lstStyle/>
          <a:p>
            <a:r>
              <a:rPr lang="en-US" dirty="0"/>
              <a:t>                                                                                               </a:t>
            </a:r>
            <a:r>
              <a:rPr lang="en-US" sz="1400" dirty="0"/>
              <a:t>T Joint and Butt Joint</a:t>
            </a:r>
            <a:endParaRPr lang="en-IN" dirty="0"/>
          </a:p>
        </p:txBody>
      </p:sp>
    </p:spTree>
    <p:extLst>
      <p:ext uri="{BB962C8B-B14F-4D97-AF65-F5344CB8AC3E}">
        <p14:creationId xmlns:p14="http://schemas.microsoft.com/office/powerpoint/2010/main" val="558692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4" cstate="print"/>
          <a:stretch>
            <a:fillRect/>
          </a:stretch>
        </p:blipFill>
        <p:spPr>
          <a:xfrm>
            <a:off x="-10752" y="257175"/>
            <a:ext cx="10349230" cy="609600"/>
          </a:xfrm>
          <a:prstGeom prst="rect">
            <a:avLst/>
          </a:prstGeom>
        </p:spPr>
      </p:pic>
      <p:sp>
        <p:nvSpPr>
          <p:cNvPr id="5" name="object 5"/>
          <p:cNvSpPr txBox="1">
            <a:spLocks noGrp="1"/>
          </p:cNvSpPr>
          <p:nvPr>
            <p:ph type="title"/>
          </p:nvPr>
        </p:nvSpPr>
        <p:spPr>
          <a:xfrm>
            <a:off x="228600" y="257175"/>
            <a:ext cx="3035618" cy="439223"/>
          </a:xfrm>
          <a:prstGeom prst="rect">
            <a:avLst/>
          </a:prstGeom>
        </p:spPr>
        <p:txBody>
          <a:bodyPr vert="horz" wrap="square" lIns="0" tIns="15875" rIns="0" bIns="0" rtlCol="0">
            <a:spAutoFit/>
          </a:bodyPr>
          <a:lstStyle/>
          <a:p>
            <a:pPr marL="12700">
              <a:lnSpc>
                <a:spcPct val="100000"/>
              </a:lnSpc>
              <a:spcBef>
                <a:spcPts val="125"/>
              </a:spcBef>
            </a:pPr>
            <a:r>
              <a:rPr lang="en-US" spc="-10" dirty="0"/>
              <a:t>Working Video</a:t>
            </a:r>
            <a:endParaRPr spc="-10" dirty="0"/>
          </a:p>
        </p:txBody>
      </p:sp>
      <p:pic>
        <p:nvPicPr>
          <p:cNvPr id="46" name="object 46"/>
          <p:cNvPicPr/>
          <p:nvPr/>
        </p:nvPicPr>
        <p:blipFill>
          <a:blip r:embed="rId5" cstate="print"/>
          <a:stretch>
            <a:fillRect/>
          </a:stretch>
        </p:blipFill>
        <p:spPr>
          <a:xfrm>
            <a:off x="0" y="6391274"/>
            <a:ext cx="12191999" cy="466724"/>
          </a:xfrm>
          <a:prstGeom prst="rect">
            <a:avLst/>
          </a:prstGeom>
        </p:spPr>
      </p:pic>
      <p:sp>
        <p:nvSpPr>
          <p:cNvPr id="56" name="object 56"/>
          <p:cNvSpPr txBox="1">
            <a:spLocks noGrp="1"/>
          </p:cNvSpPr>
          <p:nvPr>
            <p:ph type="sldNum" sz="quarter" idx="7"/>
          </p:nvPr>
        </p:nvSpPr>
        <p:spPr>
          <a:prstGeom prst="rect">
            <a:avLst/>
          </a:prstGeom>
        </p:spPr>
        <p:txBody>
          <a:bodyPr vert="horz" wrap="square" lIns="0" tIns="78819" rIns="0" bIns="0" rtlCol="0">
            <a:spAutoFit/>
          </a:bodyPr>
          <a:lstStyle/>
          <a:p>
            <a:pPr>
              <a:lnSpc>
                <a:spcPct val="100000"/>
              </a:lnSpc>
              <a:spcBef>
                <a:spcPts val="145"/>
              </a:spcBef>
            </a:pPr>
            <a:r>
              <a:rPr spc="-5" dirty="0"/>
              <a:t>Slide</a:t>
            </a:r>
            <a:r>
              <a:rPr spc="-25" dirty="0"/>
              <a:t> </a:t>
            </a:r>
            <a:fld id="{81D60167-4931-47E6-BA6A-407CBD079E47}" type="slidenum">
              <a:rPr dirty="0"/>
              <a:t>23</a:t>
            </a:fld>
            <a:endParaRPr dirty="0"/>
          </a:p>
        </p:txBody>
      </p:sp>
      <p:pic>
        <p:nvPicPr>
          <p:cNvPr id="57" name="object 76">
            <a:extLst>
              <a:ext uri="{FF2B5EF4-FFF2-40B4-BE49-F238E27FC236}">
                <a16:creationId xmlns:a16="http://schemas.microsoft.com/office/drawing/2014/main" id="{52C6D902-FDA6-1EA5-DA20-4FFA22B2F49A}"/>
              </a:ext>
            </a:extLst>
          </p:cNvPr>
          <p:cNvPicPr/>
          <p:nvPr/>
        </p:nvPicPr>
        <p:blipFill>
          <a:blip r:embed="rId6" cstate="print"/>
          <a:stretch>
            <a:fillRect/>
          </a:stretch>
        </p:blipFill>
        <p:spPr>
          <a:xfrm>
            <a:off x="10372725" y="85725"/>
            <a:ext cx="1819275" cy="952500"/>
          </a:xfrm>
          <a:prstGeom prst="rect">
            <a:avLst/>
          </a:prstGeom>
        </p:spPr>
      </p:pic>
      <p:pic>
        <p:nvPicPr>
          <p:cNvPr id="7" name="Untitled (1)">
            <a:hlinkClick r:id="" action="ppaction://media"/>
            <a:extLst>
              <a:ext uri="{FF2B5EF4-FFF2-40B4-BE49-F238E27FC236}">
                <a16:creationId xmlns:a16="http://schemas.microsoft.com/office/drawing/2014/main" id="{18F506C7-9F80-CC71-7824-7FD65318061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60554" y="809018"/>
            <a:ext cx="9924011" cy="5582256"/>
          </a:xfrm>
          <a:prstGeom prst="rect">
            <a:avLst/>
          </a:prstGeom>
        </p:spPr>
      </p:pic>
    </p:spTree>
    <p:extLst>
      <p:ext uri="{BB962C8B-B14F-4D97-AF65-F5344CB8AC3E}">
        <p14:creationId xmlns:p14="http://schemas.microsoft.com/office/powerpoint/2010/main" val="146417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607" y="57150"/>
            <a:ext cx="12056568" cy="962025"/>
            <a:chOff x="11607" y="57150"/>
            <a:chExt cx="12056568" cy="962025"/>
          </a:xfrm>
        </p:grpSpPr>
        <p:pic>
          <p:nvPicPr>
            <p:cNvPr id="3" name="object 3"/>
            <p:cNvPicPr/>
            <p:nvPr/>
          </p:nvPicPr>
          <p:blipFill>
            <a:blip r:embed="rId3" cstate="print"/>
            <a:stretch>
              <a:fillRect/>
            </a:stretch>
          </p:blipFill>
          <p:spPr>
            <a:xfrm>
              <a:off x="11607" y="76200"/>
              <a:ext cx="10225686" cy="609600"/>
            </a:xfrm>
            <a:prstGeom prst="rect">
              <a:avLst/>
            </a:prstGeom>
          </p:spPr>
        </p:pic>
        <p:pic>
          <p:nvPicPr>
            <p:cNvPr id="4" name="object 4"/>
            <p:cNvPicPr/>
            <p:nvPr/>
          </p:nvPicPr>
          <p:blipFill>
            <a:blip r:embed="rId4" cstate="print"/>
            <a:stretch>
              <a:fillRect/>
            </a:stretch>
          </p:blipFill>
          <p:spPr>
            <a:xfrm>
              <a:off x="10248900" y="57150"/>
              <a:ext cx="1819275" cy="962025"/>
            </a:xfrm>
            <a:prstGeom prst="rect">
              <a:avLst/>
            </a:prstGeom>
          </p:spPr>
        </p:pic>
      </p:grpSp>
      <p:sp>
        <p:nvSpPr>
          <p:cNvPr id="6" name="object 6"/>
          <p:cNvSpPr txBox="1">
            <a:spLocks noGrp="1"/>
          </p:cNvSpPr>
          <p:nvPr>
            <p:ph type="title"/>
          </p:nvPr>
        </p:nvSpPr>
        <p:spPr>
          <a:xfrm>
            <a:off x="304800" y="146367"/>
            <a:ext cx="9601200" cy="382156"/>
          </a:xfrm>
          <a:prstGeom prst="rect">
            <a:avLst/>
          </a:prstGeom>
        </p:spPr>
        <p:txBody>
          <a:bodyPr vert="horz" wrap="square" lIns="0" tIns="12700" rIns="0" bIns="0" rtlCol="0">
            <a:spAutoFit/>
          </a:bodyPr>
          <a:lstStyle/>
          <a:p>
            <a:pPr marL="12700">
              <a:lnSpc>
                <a:spcPct val="100000"/>
              </a:lnSpc>
              <a:spcBef>
                <a:spcPts val="100"/>
              </a:spcBef>
            </a:pPr>
            <a:r>
              <a:rPr lang="en-US" sz="2400" dirty="0"/>
              <a:t>Results And Discussion</a:t>
            </a:r>
            <a:endParaRPr sz="2400" dirty="0"/>
          </a:p>
        </p:txBody>
      </p:sp>
      <p:pic>
        <p:nvPicPr>
          <p:cNvPr id="7" name="object 7"/>
          <p:cNvPicPr/>
          <p:nvPr/>
        </p:nvPicPr>
        <p:blipFill>
          <a:blip r:embed="rId5" cstate="print"/>
          <a:stretch>
            <a:fillRect/>
          </a:stretch>
        </p:blipFill>
        <p:spPr>
          <a:xfrm>
            <a:off x="0" y="6372225"/>
            <a:ext cx="12182474" cy="485774"/>
          </a:xfrm>
          <a:prstGeom prst="rect">
            <a:avLst/>
          </a:prstGeom>
        </p:spPr>
      </p:pic>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24</a:t>
            </a:fld>
            <a:endParaRPr spc="-5" dirty="0"/>
          </a:p>
        </p:txBody>
      </p:sp>
      <p:sp>
        <p:nvSpPr>
          <p:cNvPr id="8" name="Rectangle 7"/>
          <p:cNvSpPr/>
          <p:nvPr/>
        </p:nvSpPr>
        <p:spPr>
          <a:xfrm>
            <a:off x="180975" y="876552"/>
            <a:ext cx="11887200" cy="5113516"/>
          </a:xfrm>
          <a:prstGeom prst="rect">
            <a:avLst/>
          </a:prstGeom>
        </p:spPr>
        <p:txBody>
          <a:bodyPr wrap="square">
            <a:spAutoFit/>
          </a:bodyPr>
          <a:lstStyle/>
          <a:p>
            <a:pPr>
              <a:lnSpc>
                <a:spcPct val="150000"/>
              </a:lnSpc>
              <a:spcAft>
                <a:spcPts val="800"/>
              </a:spcAft>
            </a:pPr>
            <a:r>
              <a:rPr lang="en-IN" sz="2100" b="1" dirty="0">
                <a:latin typeface="Times New Roman" panose="02020603050405020304" pitchFamily="18" charset="0"/>
                <a:ea typeface="Times New Roman" panose="02020603050405020304" pitchFamily="18" charset="0"/>
              </a:rPr>
              <a:t>Implementation of Machine Learning Algorithms:</a:t>
            </a:r>
            <a:endParaRPr lang="en-IN" sz="2100" dirty="0">
              <a:latin typeface="Calibri" panose="020F0502020204030204" pitchFamily="34" charset="0"/>
              <a:ea typeface="Calibri" panose="020F0502020204030204" pitchFamily="34" charset="0"/>
            </a:endParaRPr>
          </a:p>
          <a:p>
            <a:pPr algn="just">
              <a:lnSpc>
                <a:spcPct val="200000"/>
              </a:lnSpc>
            </a:pPr>
            <a:r>
              <a:rPr lang="en-IN" sz="2100" b="1" dirty="0">
                <a:latin typeface="Times New Roman" panose="02020603050405020304" pitchFamily="18" charset="0"/>
                <a:ea typeface="Times New Roman" panose="02020603050405020304" pitchFamily="18" charset="0"/>
              </a:rPr>
              <a:t>	</a:t>
            </a:r>
            <a:r>
              <a:rPr lang="en-IN" sz="2100" dirty="0">
                <a:latin typeface="Times New Roman" panose="02020603050405020304" pitchFamily="18" charset="0"/>
                <a:ea typeface="Times New Roman" panose="02020603050405020304" pitchFamily="18" charset="0"/>
              </a:rPr>
              <a:t>Software Used - </a:t>
            </a:r>
            <a:r>
              <a:rPr lang="en-IN" sz="2100" dirty="0" err="1">
                <a:latin typeface="Times New Roman" panose="02020603050405020304" pitchFamily="18" charset="0"/>
                <a:ea typeface="Times New Roman" panose="02020603050405020304" pitchFamily="18" charset="0"/>
              </a:rPr>
              <a:t>Jupyter</a:t>
            </a:r>
            <a:r>
              <a:rPr lang="en-IN" sz="2100" dirty="0">
                <a:latin typeface="Times New Roman" panose="02020603050405020304" pitchFamily="18" charset="0"/>
                <a:ea typeface="Times New Roman" panose="02020603050405020304" pitchFamily="18" charset="0"/>
              </a:rPr>
              <a:t> Notebook</a:t>
            </a:r>
          </a:p>
          <a:p>
            <a:pPr algn="just">
              <a:lnSpc>
                <a:spcPct val="200000"/>
              </a:lnSpc>
            </a:pPr>
            <a:r>
              <a:rPr lang="en-IN" sz="2100" dirty="0">
                <a:latin typeface="Times New Roman" panose="02020603050405020304" pitchFamily="18" charset="0"/>
                <a:ea typeface="Times New Roman" panose="02020603050405020304" pitchFamily="18" charset="0"/>
              </a:rPr>
              <a:t>	Libraries used:</a:t>
            </a:r>
          </a:p>
          <a:p>
            <a:pPr marL="2114550" lvl="4" indent="-285750" algn="just">
              <a:lnSpc>
                <a:spcPct val="200000"/>
              </a:lnSpc>
              <a:buFont typeface="Arial" panose="020B0604020202020204" pitchFamily="34" charset="0"/>
              <a:buChar char="•"/>
            </a:pPr>
            <a:r>
              <a:rPr lang="en-IN" sz="2100" dirty="0">
                <a:latin typeface="Times New Roman" panose="02020603050405020304" pitchFamily="18" charset="0"/>
              </a:rPr>
              <a:t>Pandas</a:t>
            </a:r>
          </a:p>
          <a:p>
            <a:pPr marL="2114550" lvl="4" indent="-285750" algn="just">
              <a:lnSpc>
                <a:spcPct val="200000"/>
              </a:lnSpc>
              <a:buFont typeface="Arial" panose="020B0604020202020204" pitchFamily="34" charset="0"/>
              <a:buChar char="•"/>
            </a:pPr>
            <a:r>
              <a:rPr lang="en-IN" sz="2100" dirty="0" err="1">
                <a:latin typeface="Times New Roman" panose="02020603050405020304" pitchFamily="18" charset="0"/>
              </a:rPr>
              <a:t>Numpy</a:t>
            </a:r>
            <a:endParaRPr lang="en-IN" sz="2100" dirty="0">
              <a:latin typeface="Times New Roman" panose="02020603050405020304" pitchFamily="18" charset="0"/>
            </a:endParaRPr>
          </a:p>
          <a:p>
            <a:pPr marL="2114550" lvl="4" indent="-285750" algn="just">
              <a:lnSpc>
                <a:spcPct val="200000"/>
              </a:lnSpc>
              <a:buFont typeface="Arial" panose="020B0604020202020204" pitchFamily="34" charset="0"/>
              <a:buChar char="•"/>
            </a:pPr>
            <a:r>
              <a:rPr lang="en-IN" sz="2100" dirty="0">
                <a:latin typeface="Times New Roman" panose="02020603050405020304" pitchFamily="18" charset="0"/>
              </a:rPr>
              <a:t>Matplotlib</a:t>
            </a:r>
          </a:p>
          <a:p>
            <a:pPr marL="2114550" lvl="4" indent="-285750" algn="just">
              <a:lnSpc>
                <a:spcPct val="200000"/>
              </a:lnSpc>
              <a:buFont typeface="Arial" panose="020B0604020202020204" pitchFamily="34" charset="0"/>
              <a:buChar char="•"/>
            </a:pPr>
            <a:r>
              <a:rPr lang="en-IN" sz="2100" dirty="0">
                <a:latin typeface="Times New Roman" panose="02020603050405020304" pitchFamily="18" charset="0"/>
              </a:rPr>
              <a:t>Seaborn</a:t>
            </a:r>
          </a:p>
          <a:p>
            <a:pPr marL="2114550" lvl="4" indent="-285750" algn="just">
              <a:lnSpc>
                <a:spcPct val="200000"/>
              </a:lnSpc>
              <a:buFont typeface="Arial" panose="020B0604020202020204" pitchFamily="34" charset="0"/>
              <a:buChar char="•"/>
            </a:pPr>
            <a:r>
              <a:rPr lang="en-IN" sz="2100" dirty="0"/>
              <a:t>Scikit-Learn</a:t>
            </a:r>
          </a:p>
        </p:txBody>
      </p:sp>
    </p:spTree>
    <p:extLst>
      <p:ext uri="{BB962C8B-B14F-4D97-AF65-F5344CB8AC3E}">
        <p14:creationId xmlns:p14="http://schemas.microsoft.com/office/powerpoint/2010/main" val="2642186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607" y="57150"/>
            <a:ext cx="12056568" cy="962025"/>
            <a:chOff x="11607" y="57150"/>
            <a:chExt cx="12056568" cy="962025"/>
          </a:xfrm>
        </p:grpSpPr>
        <p:pic>
          <p:nvPicPr>
            <p:cNvPr id="3" name="object 3"/>
            <p:cNvPicPr/>
            <p:nvPr/>
          </p:nvPicPr>
          <p:blipFill>
            <a:blip r:embed="rId3" cstate="print"/>
            <a:stretch>
              <a:fillRect/>
            </a:stretch>
          </p:blipFill>
          <p:spPr>
            <a:xfrm>
              <a:off x="11607" y="76200"/>
              <a:ext cx="10225686" cy="609600"/>
            </a:xfrm>
            <a:prstGeom prst="rect">
              <a:avLst/>
            </a:prstGeom>
          </p:spPr>
        </p:pic>
        <p:pic>
          <p:nvPicPr>
            <p:cNvPr id="4" name="object 4"/>
            <p:cNvPicPr/>
            <p:nvPr/>
          </p:nvPicPr>
          <p:blipFill>
            <a:blip r:embed="rId4" cstate="print"/>
            <a:stretch>
              <a:fillRect/>
            </a:stretch>
          </p:blipFill>
          <p:spPr>
            <a:xfrm>
              <a:off x="10248900" y="57150"/>
              <a:ext cx="1819275" cy="962025"/>
            </a:xfrm>
            <a:prstGeom prst="rect">
              <a:avLst/>
            </a:prstGeom>
          </p:spPr>
        </p:pic>
      </p:grpSp>
      <p:sp>
        <p:nvSpPr>
          <p:cNvPr id="6" name="object 6"/>
          <p:cNvSpPr txBox="1">
            <a:spLocks noGrp="1"/>
          </p:cNvSpPr>
          <p:nvPr>
            <p:ph type="title"/>
          </p:nvPr>
        </p:nvSpPr>
        <p:spPr>
          <a:xfrm>
            <a:off x="304800" y="146367"/>
            <a:ext cx="9601200" cy="382156"/>
          </a:xfrm>
          <a:prstGeom prst="rect">
            <a:avLst/>
          </a:prstGeom>
        </p:spPr>
        <p:txBody>
          <a:bodyPr vert="horz" wrap="square" lIns="0" tIns="12700" rIns="0" bIns="0" rtlCol="0">
            <a:spAutoFit/>
          </a:bodyPr>
          <a:lstStyle/>
          <a:p>
            <a:pPr marL="12700">
              <a:lnSpc>
                <a:spcPct val="100000"/>
              </a:lnSpc>
              <a:spcBef>
                <a:spcPts val="100"/>
              </a:spcBef>
            </a:pPr>
            <a:r>
              <a:rPr lang="en-US" sz="2400" dirty="0"/>
              <a:t>Results And Discussion</a:t>
            </a:r>
            <a:endParaRPr sz="2400" dirty="0"/>
          </a:p>
        </p:txBody>
      </p:sp>
      <p:pic>
        <p:nvPicPr>
          <p:cNvPr id="7" name="object 7"/>
          <p:cNvPicPr/>
          <p:nvPr/>
        </p:nvPicPr>
        <p:blipFill>
          <a:blip r:embed="rId5" cstate="print"/>
          <a:stretch>
            <a:fillRect/>
          </a:stretch>
        </p:blipFill>
        <p:spPr>
          <a:xfrm>
            <a:off x="0" y="6372225"/>
            <a:ext cx="12182474" cy="485774"/>
          </a:xfrm>
          <a:prstGeom prst="rect">
            <a:avLst/>
          </a:prstGeom>
        </p:spPr>
      </p:pic>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25</a:t>
            </a:fld>
            <a:endParaRPr spc="-5" dirty="0"/>
          </a:p>
        </p:txBody>
      </p:sp>
      <p:pic>
        <p:nvPicPr>
          <p:cNvPr id="12" name="image6.png"/>
          <p:cNvPicPr/>
          <p:nvPr/>
        </p:nvPicPr>
        <p:blipFill>
          <a:blip r:embed="rId6"/>
          <a:srcRect l="4860" t="-1558" r="42656" b="1558"/>
          <a:stretch>
            <a:fillRect/>
          </a:stretch>
        </p:blipFill>
        <p:spPr>
          <a:xfrm>
            <a:off x="1063077" y="789554"/>
            <a:ext cx="7776123" cy="5349875"/>
          </a:xfrm>
          <a:prstGeom prst="rect">
            <a:avLst/>
          </a:prstGeom>
          <a:ln/>
        </p:spPr>
      </p:pic>
    </p:spTree>
    <p:extLst>
      <p:ext uri="{BB962C8B-B14F-4D97-AF65-F5344CB8AC3E}">
        <p14:creationId xmlns:p14="http://schemas.microsoft.com/office/powerpoint/2010/main" val="1415120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607" y="57150"/>
            <a:ext cx="12056568" cy="962025"/>
            <a:chOff x="11607" y="57150"/>
            <a:chExt cx="12056568" cy="962025"/>
          </a:xfrm>
        </p:grpSpPr>
        <p:pic>
          <p:nvPicPr>
            <p:cNvPr id="3" name="object 3"/>
            <p:cNvPicPr/>
            <p:nvPr/>
          </p:nvPicPr>
          <p:blipFill>
            <a:blip r:embed="rId3" cstate="print"/>
            <a:stretch>
              <a:fillRect/>
            </a:stretch>
          </p:blipFill>
          <p:spPr>
            <a:xfrm>
              <a:off x="11607" y="76200"/>
              <a:ext cx="10225686" cy="609600"/>
            </a:xfrm>
            <a:prstGeom prst="rect">
              <a:avLst/>
            </a:prstGeom>
          </p:spPr>
        </p:pic>
        <p:pic>
          <p:nvPicPr>
            <p:cNvPr id="4" name="object 4"/>
            <p:cNvPicPr/>
            <p:nvPr/>
          </p:nvPicPr>
          <p:blipFill>
            <a:blip r:embed="rId4" cstate="print"/>
            <a:stretch>
              <a:fillRect/>
            </a:stretch>
          </p:blipFill>
          <p:spPr>
            <a:xfrm>
              <a:off x="10248900" y="57150"/>
              <a:ext cx="1819275" cy="962025"/>
            </a:xfrm>
            <a:prstGeom prst="rect">
              <a:avLst/>
            </a:prstGeom>
          </p:spPr>
        </p:pic>
      </p:grpSp>
      <p:sp>
        <p:nvSpPr>
          <p:cNvPr id="6" name="object 6"/>
          <p:cNvSpPr txBox="1">
            <a:spLocks noGrp="1"/>
          </p:cNvSpPr>
          <p:nvPr>
            <p:ph type="title"/>
          </p:nvPr>
        </p:nvSpPr>
        <p:spPr>
          <a:xfrm>
            <a:off x="304800" y="146367"/>
            <a:ext cx="9601200" cy="382156"/>
          </a:xfrm>
          <a:prstGeom prst="rect">
            <a:avLst/>
          </a:prstGeom>
        </p:spPr>
        <p:txBody>
          <a:bodyPr vert="horz" wrap="square" lIns="0" tIns="12700" rIns="0" bIns="0" rtlCol="0">
            <a:spAutoFit/>
          </a:bodyPr>
          <a:lstStyle/>
          <a:p>
            <a:pPr marL="12700">
              <a:lnSpc>
                <a:spcPct val="100000"/>
              </a:lnSpc>
              <a:spcBef>
                <a:spcPts val="100"/>
              </a:spcBef>
            </a:pPr>
            <a:r>
              <a:rPr lang="en-US" sz="2400" dirty="0"/>
              <a:t>Results And Discussion</a:t>
            </a:r>
            <a:endParaRPr sz="2400" dirty="0"/>
          </a:p>
        </p:txBody>
      </p:sp>
      <p:pic>
        <p:nvPicPr>
          <p:cNvPr id="7" name="object 7"/>
          <p:cNvPicPr/>
          <p:nvPr/>
        </p:nvPicPr>
        <p:blipFill>
          <a:blip r:embed="rId5" cstate="print"/>
          <a:stretch>
            <a:fillRect/>
          </a:stretch>
        </p:blipFill>
        <p:spPr>
          <a:xfrm>
            <a:off x="0" y="6372225"/>
            <a:ext cx="12182474" cy="485774"/>
          </a:xfrm>
          <a:prstGeom prst="rect">
            <a:avLst/>
          </a:prstGeom>
        </p:spPr>
      </p:pic>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26</a:t>
            </a:fld>
            <a:endParaRPr spc="-5" dirty="0"/>
          </a:p>
        </p:txBody>
      </p:sp>
      <p:pic>
        <p:nvPicPr>
          <p:cNvPr id="8" name="Picture 7">
            <a:extLst>
              <a:ext uri="{FF2B5EF4-FFF2-40B4-BE49-F238E27FC236}">
                <a16:creationId xmlns:a16="http://schemas.microsoft.com/office/drawing/2014/main" id="{D12C6E19-1645-4E78-CD26-1D66585D3B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501" y="793199"/>
            <a:ext cx="9466792" cy="5025157"/>
          </a:xfrm>
          <a:prstGeom prst="rect">
            <a:avLst/>
          </a:prstGeom>
        </p:spPr>
      </p:pic>
    </p:spTree>
    <p:extLst>
      <p:ext uri="{BB962C8B-B14F-4D97-AF65-F5344CB8AC3E}">
        <p14:creationId xmlns:p14="http://schemas.microsoft.com/office/powerpoint/2010/main" val="2214223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607" y="57150"/>
            <a:ext cx="12056568" cy="962025"/>
            <a:chOff x="11607" y="57150"/>
            <a:chExt cx="12056568" cy="962025"/>
          </a:xfrm>
        </p:grpSpPr>
        <p:pic>
          <p:nvPicPr>
            <p:cNvPr id="3" name="object 3"/>
            <p:cNvPicPr/>
            <p:nvPr/>
          </p:nvPicPr>
          <p:blipFill>
            <a:blip r:embed="rId3" cstate="print"/>
            <a:stretch>
              <a:fillRect/>
            </a:stretch>
          </p:blipFill>
          <p:spPr>
            <a:xfrm>
              <a:off x="11607" y="76200"/>
              <a:ext cx="10225686" cy="609600"/>
            </a:xfrm>
            <a:prstGeom prst="rect">
              <a:avLst/>
            </a:prstGeom>
          </p:spPr>
        </p:pic>
        <p:pic>
          <p:nvPicPr>
            <p:cNvPr id="4" name="object 4"/>
            <p:cNvPicPr/>
            <p:nvPr/>
          </p:nvPicPr>
          <p:blipFill>
            <a:blip r:embed="rId4" cstate="print"/>
            <a:stretch>
              <a:fillRect/>
            </a:stretch>
          </p:blipFill>
          <p:spPr>
            <a:xfrm>
              <a:off x="10248900" y="57150"/>
              <a:ext cx="1819275" cy="962025"/>
            </a:xfrm>
            <a:prstGeom prst="rect">
              <a:avLst/>
            </a:prstGeom>
          </p:spPr>
        </p:pic>
      </p:grpSp>
      <p:sp>
        <p:nvSpPr>
          <p:cNvPr id="6" name="object 6"/>
          <p:cNvSpPr txBox="1">
            <a:spLocks noGrp="1"/>
          </p:cNvSpPr>
          <p:nvPr>
            <p:ph type="title"/>
          </p:nvPr>
        </p:nvSpPr>
        <p:spPr>
          <a:xfrm>
            <a:off x="180976" y="185102"/>
            <a:ext cx="9344024" cy="382156"/>
          </a:xfrm>
          <a:prstGeom prst="rect">
            <a:avLst/>
          </a:prstGeom>
        </p:spPr>
        <p:txBody>
          <a:bodyPr vert="horz" wrap="square" lIns="0" tIns="12700" rIns="0" bIns="0" rtlCol="0">
            <a:spAutoFit/>
          </a:bodyPr>
          <a:lstStyle/>
          <a:p>
            <a:pPr marL="12700">
              <a:lnSpc>
                <a:spcPct val="100000"/>
              </a:lnSpc>
              <a:spcBef>
                <a:spcPts val="100"/>
              </a:spcBef>
            </a:pPr>
            <a:r>
              <a:rPr lang="en-US" sz="2400" spc="-60" dirty="0"/>
              <a:t>Results And Discussion</a:t>
            </a:r>
            <a:endParaRPr sz="2400" dirty="0"/>
          </a:p>
        </p:txBody>
      </p:sp>
      <p:pic>
        <p:nvPicPr>
          <p:cNvPr id="7" name="object 7"/>
          <p:cNvPicPr/>
          <p:nvPr/>
        </p:nvPicPr>
        <p:blipFill>
          <a:blip r:embed="rId5" cstate="print"/>
          <a:stretch>
            <a:fillRect/>
          </a:stretch>
        </p:blipFill>
        <p:spPr>
          <a:xfrm>
            <a:off x="0" y="6372225"/>
            <a:ext cx="12182474" cy="485774"/>
          </a:xfrm>
          <a:prstGeom prst="rect">
            <a:avLst/>
          </a:prstGeom>
        </p:spPr>
      </p:pic>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27</a:t>
            </a:fld>
            <a:endParaRPr spc="-5" dirty="0"/>
          </a:p>
        </p:txBody>
      </p:sp>
      <p:sp>
        <p:nvSpPr>
          <p:cNvPr id="9" name="TextBox 8"/>
          <p:cNvSpPr txBox="1"/>
          <p:nvPr/>
        </p:nvSpPr>
        <p:spPr>
          <a:xfrm>
            <a:off x="2168164" y="5627803"/>
            <a:ext cx="1139543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a:t>
            </a:r>
          </a:p>
          <a:p>
            <a:endParaRPr lang="en-IN" dirty="0"/>
          </a:p>
        </p:txBody>
      </p:sp>
      <p:pic>
        <p:nvPicPr>
          <p:cNvPr id="10" name="image17.png">
            <a:extLst>
              <a:ext uri="{FF2B5EF4-FFF2-40B4-BE49-F238E27FC236}">
                <a16:creationId xmlns:a16="http://schemas.microsoft.com/office/drawing/2014/main" id="{F7AD58FC-0E75-D266-77A7-191FCC739928}"/>
              </a:ext>
            </a:extLst>
          </p:cNvPr>
          <p:cNvPicPr/>
          <p:nvPr/>
        </p:nvPicPr>
        <p:blipFill>
          <a:blip r:embed="rId6"/>
          <a:srcRect t="2976" r="26213" b="-1805"/>
          <a:stretch>
            <a:fillRect/>
          </a:stretch>
        </p:blipFill>
        <p:spPr>
          <a:xfrm>
            <a:off x="1524000" y="810969"/>
            <a:ext cx="8305800" cy="5132631"/>
          </a:xfrm>
          <a:prstGeom prst="rect">
            <a:avLst/>
          </a:prstGeom>
          <a:ln/>
        </p:spPr>
      </p:pic>
    </p:spTree>
    <p:extLst>
      <p:ext uri="{BB962C8B-B14F-4D97-AF65-F5344CB8AC3E}">
        <p14:creationId xmlns:p14="http://schemas.microsoft.com/office/powerpoint/2010/main" val="2529258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607" y="57150"/>
            <a:ext cx="12056568" cy="962025"/>
            <a:chOff x="11607" y="57150"/>
            <a:chExt cx="12056568" cy="962025"/>
          </a:xfrm>
        </p:grpSpPr>
        <p:pic>
          <p:nvPicPr>
            <p:cNvPr id="3" name="object 3"/>
            <p:cNvPicPr/>
            <p:nvPr/>
          </p:nvPicPr>
          <p:blipFill>
            <a:blip r:embed="rId3" cstate="print"/>
            <a:stretch>
              <a:fillRect/>
            </a:stretch>
          </p:blipFill>
          <p:spPr>
            <a:xfrm>
              <a:off x="11607" y="76200"/>
              <a:ext cx="10225686" cy="609600"/>
            </a:xfrm>
            <a:prstGeom prst="rect">
              <a:avLst/>
            </a:prstGeom>
          </p:spPr>
        </p:pic>
        <p:pic>
          <p:nvPicPr>
            <p:cNvPr id="4" name="object 4"/>
            <p:cNvPicPr/>
            <p:nvPr/>
          </p:nvPicPr>
          <p:blipFill>
            <a:blip r:embed="rId4" cstate="print"/>
            <a:stretch>
              <a:fillRect/>
            </a:stretch>
          </p:blipFill>
          <p:spPr>
            <a:xfrm>
              <a:off x="10248900" y="57150"/>
              <a:ext cx="1819275" cy="962025"/>
            </a:xfrm>
            <a:prstGeom prst="rect">
              <a:avLst/>
            </a:prstGeom>
          </p:spPr>
        </p:pic>
      </p:grpSp>
      <p:sp>
        <p:nvSpPr>
          <p:cNvPr id="6" name="object 6"/>
          <p:cNvSpPr txBox="1">
            <a:spLocks noGrp="1"/>
          </p:cNvSpPr>
          <p:nvPr>
            <p:ph type="title"/>
          </p:nvPr>
        </p:nvSpPr>
        <p:spPr>
          <a:xfrm>
            <a:off x="180976" y="185102"/>
            <a:ext cx="9344024" cy="382156"/>
          </a:xfrm>
          <a:prstGeom prst="rect">
            <a:avLst/>
          </a:prstGeom>
        </p:spPr>
        <p:txBody>
          <a:bodyPr vert="horz" wrap="square" lIns="0" tIns="12700" rIns="0" bIns="0" rtlCol="0">
            <a:spAutoFit/>
          </a:bodyPr>
          <a:lstStyle/>
          <a:p>
            <a:pPr marL="12700">
              <a:lnSpc>
                <a:spcPct val="100000"/>
              </a:lnSpc>
              <a:spcBef>
                <a:spcPts val="100"/>
              </a:spcBef>
            </a:pPr>
            <a:r>
              <a:rPr lang="en-US" sz="2400" spc="-60" dirty="0"/>
              <a:t>Results And Discussion</a:t>
            </a:r>
            <a:endParaRPr sz="2400" dirty="0"/>
          </a:p>
        </p:txBody>
      </p:sp>
      <p:pic>
        <p:nvPicPr>
          <p:cNvPr id="7" name="object 7"/>
          <p:cNvPicPr/>
          <p:nvPr/>
        </p:nvPicPr>
        <p:blipFill>
          <a:blip r:embed="rId5" cstate="print"/>
          <a:stretch>
            <a:fillRect/>
          </a:stretch>
        </p:blipFill>
        <p:spPr>
          <a:xfrm>
            <a:off x="0" y="6372225"/>
            <a:ext cx="12182474" cy="485774"/>
          </a:xfrm>
          <a:prstGeom prst="rect">
            <a:avLst/>
          </a:prstGeom>
        </p:spPr>
      </p:pic>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fld id="{81D60167-4931-47E6-BA6A-407CBD079E47}" type="slidenum">
              <a:rPr spc="-5" dirty="0"/>
              <a:t>28</a:t>
            </a:fld>
            <a:endParaRPr spc="-5" dirty="0"/>
          </a:p>
        </p:txBody>
      </p:sp>
      <p:pic>
        <p:nvPicPr>
          <p:cNvPr id="14" name="image2.png"/>
          <p:cNvPicPr/>
          <p:nvPr/>
        </p:nvPicPr>
        <p:blipFill>
          <a:blip r:embed="rId6"/>
          <a:srcRect r="39175" b="7311"/>
          <a:stretch>
            <a:fillRect/>
          </a:stretch>
        </p:blipFill>
        <p:spPr>
          <a:xfrm>
            <a:off x="1600200" y="1010139"/>
            <a:ext cx="7162800" cy="4580645"/>
          </a:xfrm>
          <a:prstGeom prst="rect">
            <a:avLst/>
          </a:prstGeom>
          <a:ln/>
        </p:spPr>
      </p:pic>
      <p:sp>
        <p:nvSpPr>
          <p:cNvPr id="9" name="TextBox 8"/>
          <p:cNvSpPr txBox="1"/>
          <p:nvPr/>
        </p:nvSpPr>
        <p:spPr>
          <a:xfrm>
            <a:off x="2133600" y="5658339"/>
            <a:ext cx="1143000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Multi-Linear Regression algorithm was used to predict the Heat affected zone (HAZ). </a:t>
            </a:r>
          </a:p>
          <a:p>
            <a:endParaRPr lang="en-IN" dirty="0"/>
          </a:p>
        </p:txBody>
      </p:sp>
    </p:spTree>
    <p:extLst>
      <p:ext uri="{BB962C8B-B14F-4D97-AF65-F5344CB8AC3E}">
        <p14:creationId xmlns:p14="http://schemas.microsoft.com/office/powerpoint/2010/main" val="1516639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671" y="86009"/>
            <a:ext cx="10282706" cy="618698"/>
          </a:xfrm>
          <a:prstGeom prst="rect">
            <a:avLst/>
          </a:prstGeom>
        </p:spPr>
      </p:pic>
      <p:pic>
        <p:nvPicPr>
          <p:cNvPr id="3" name="object 3"/>
          <p:cNvPicPr/>
          <p:nvPr/>
        </p:nvPicPr>
        <p:blipFill>
          <a:blip r:embed="rId3" cstate="print"/>
          <a:stretch>
            <a:fillRect/>
          </a:stretch>
        </p:blipFill>
        <p:spPr>
          <a:xfrm>
            <a:off x="10429875" y="66675"/>
            <a:ext cx="1762125" cy="933450"/>
          </a:xfrm>
          <a:prstGeom prst="rect">
            <a:avLst/>
          </a:prstGeom>
        </p:spPr>
      </p:pic>
      <p:pic>
        <p:nvPicPr>
          <p:cNvPr id="4" name="object 4"/>
          <p:cNvPicPr/>
          <p:nvPr/>
        </p:nvPicPr>
        <p:blipFill>
          <a:blip r:embed="rId4" cstate="print"/>
          <a:stretch>
            <a:fillRect/>
          </a:stretch>
        </p:blipFill>
        <p:spPr>
          <a:xfrm>
            <a:off x="0" y="85661"/>
            <a:ext cx="1681226" cy="709612"/>
          </a:xfrm>
          <a:prstGeom prst="rect">
            <a:avLst/>
          </a:prstGeom>
        </p:spPr>
      </p:pic>
      <p:sp>
        <p:nvSpPr>
          <p:cNvPr id="5" name="object 5"/>
          <p:cNvSpPr txBox="1">
            <a:spLocks noGrp="1"/>
          </p:cNvSpPr>
          <p:nvPr>
            <p:ph type="title"/>
          </p:nvPr>
        </p:nvSpPr>
        <p:spPr>
          <a:xfrm>
            <a:off x="107950" y="182499"/>
            <a:ext cx="1378585" cy="392430"/>
          </a:xfrm>
          <a:prstGeom prst="rect">
            <a:avLst/>
          </a:prstGeom>
        </p:spPr>
        <p:txBody>
          <a:bodyPr vert="horz" wrap="square" lIns="0" tIns="13335" rIns="0" bIns="0" rtlCol="0">
            <a:spAutoFit/>
          </a:bodyPr>
          <a:lstStyle/>
          <a:p>
            <a:pPr marL="12700">
              <a:lnSpc>
                <a:spcPct val="100000"/>
              </a:lnSpc>
              <a:spcBef>
                <a:spcPts val="105"/>
              </a:spcBef>
            </a:pPr>
            <a:r>
              <a:rPr sz="2400" spc="-30" dirty="0"/>
              <a:t>C</a:t>
            </a:r>
            <a:r>
              <a:rPr sz="2400" dirty="0"/>
              <a:t>o</a:t>
            </a:r>
            <a:r>
              <a:rPr sz="2400" spc="-80" dirty="0"/>
              <a:t>n</a:t>
            </a:r>
            <a:r>
              <a:rPr sz="2400" spc="-20" dirty="0"/>
              <a:t>c</a:t>
            </a:r>
            <a:r>
              <a:rPr sz="2400" dirty="0"/>
              <a:t>l</a:t>
            </a:r>
            <a:r>
              <a:rPr sz="2400" spc="-75" dirty="0"/>
              <a:t>u</a:t>
            </a:r>
            <a:r>
              <a:rPr sz="2400" spc="-114" dirty="0"/>
              <a:t>s</a:t>
            </a:r>
            <a:r>
              <a:rPr sz="2400" dirty="0"/>
              <a:t>ion</a:t>
            </a:r>
            <a:endParaRPr sz="2400"/>
          </a:p>
        </p:txBody>
      </p:sp>
      <p:pic>
        <p:nvPicPr>
          <p:cNvPr id="6" name="object 6"/>
          <p:cNvPicPr/>
          <p:nvPr/>
        </p:nvPicPr>
        <p:blipFill>
          <a:blip r:embed="rId5" cstate="print"/>
          <a:stretch>
            <a:fillRect/>
          </a:stretch>
        </p:blipFill>
        <p:spPr>
          <a:xfrm>
            <a:off x="0" y="6334123"/>
            <a:ext cx="12191999" cy="485775"/>
          </a:xfrm>
          <a:prstGeom prst="rect">
            <a:avLst/>
          </a:prstGeom>
        </p:spPr>
      </p:pic>
      <p:sp>
        <p:nvSpPr>
          <p:cNvPr id="7" name="object 7"/>
          <p:cNvSpPr txBox="1"/>
          <p:nvPr/>
        </p:nvSpPr>
        <p:spPr>
          <a:xfrm>
            <a:off x="5846445" y="6434454"/>
            <a:ext cx="5124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88888"/>
                </a:solidFill>
                <a:latin typeface="Calibri"/>
                <a:cs typeface="Calibri"/>
              </a:rPr>
              <a:t>Slide</a:t>
            </a:r>
            <a:r>
              <a:rPr sz="1200" spc="-45" dirty="0">
                <a:solidFill>
                  <a:srgbClr val="888888"/>
                </a:solidFill>
                <a:latin typeface="Calibri"/>
                <a:cs typeface="Calibri"/>
              </a:rPr>
              <a:t> </a:t>
            </a:r>
            <a:r>
              <a:rPr sz="1200" spc="-5" dirty="0">
                <a:solidFill>
                  <a:srgbClr val="888888"/>
                </a:solidFill>
                <a:latin typeface="Calibri"/>
                <a:cs typeface="Calibri"/>
              </a:rPr>
              <a:t>28</a:t>
            </a:r>
            <a:endParaRPr sz="1200">
              <a:latin typeface="Calibri"/>
              <a:cs typeface="Calibri"/>
            </a:endParaRPr>
          </a:p>
        </p:txBody>
      </p:sp>
      <p:sp>
        <p:nvSpPr>
          <p:cNvPr id="8" name="object 8"/>
          <p:cNvSpPr txBox="1"/>
          <p:nvPr/>
        </p:nvSpPr>
        <p:spPr>
          <a:xfrm>
            <a:off x="304799" y="1371600"/>
            <a:ext cx="11595736" cy="1862689"/>
          </a:xfrm>
          <a:prstGeom prst="rect">
            <a:avLst/>
          </a:prstGeom>
        </p:spPr>
        <p:txBody>
          <a:bodyPr vert="horz" wrap="square" lIns="0" tIns="15875" rIns="0" bIns="0" rtlCol="0">
            <a:spAutoFit/>
          </a:bodyPr>
          <a:lstStyle/>
          <a:p>
            <a:pPr algn="just"/>
            <a:r>
              <a:rPr lang="en-IN" sz="2000" dirty="0"/>
              <a:t>The manual welding process has lot many limitations and disadvantages like less productivity, inconsistence quality of welding and dimensional inaccuracy, and dependency on operators to large extent. All these disadvantages are overcome by Semi-Automatic Welding Machine. Semi-automated welding machine takes less time to weld when compared to unskilled labour. Adopting a semi-automatic welding machine is better than opting for unskilled labour for welding. The prediction of HAZ using multi-linear regression failed to yield results as the data required was insufficient.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631" y="114015"/>
            <a:ext cx="10160486" cy="600501"/>
          </a:xfrm>
          <a:prstGeom prst="rect">
            <a:avLst/>
          </a:prstGeom>
        </p:spPr>
      </p:pic>
      <p:pic>
        <p:nvPicPr>
          <p:cNvPr id="3" name="object 3"/>
          <p:cNvPicPr/>
          <p:nvPr/>
        </p:nvPicPr>
        <p:blipFill>
          <a:blip r:embed="rId3" cstate="print"/>
          <a:stretch>
            <a:fillRect/>
          </a:stretch>
        </p:blipFill>
        <p:spPr>
          <a:xfrm>
            <a:off x="10306050" y="0"/>
            <a:ext cx="1819275" cy="952500"/>
          </a:xfrm>
          <a:prstGeom prst="rect">
            <a:avLst/>
          </a:prstGeom>
        </p:spPr>
      </p:pic>
      <p:pic>
        <p:nvPicPr>
          <p:cNvPr id="4" name="object 4"/>
          <p:cNvPicPr/>
          <p:nvPr/>
        </p:nvPicPr>
        <p:blipFill>
          <a:blip r:embed="rId4" cstate="print"/>
          <a:stretch>
            <a:fillRect/>
          </a:stretch>
        </p:blipFill>
        <p:spPr>
          <a:xfrm>
            <a:off x="0" y="104711"/>
            <a:ext cx="1357249" cy="709612"/>
          </a:xfrm>
          <a:prstGeom prst="rect">
            <a:avLst/>
          </a:prstGeom>
        </p:spPr>
      </p:pic>
      <p:sp>
        <p:nvSpPr>
          <p:cNvPr id="5" name="object 5"/>
          <p:cNvSpPr txBox="1">
            <a:spLocks noGrp="1"/>
          </p:cNvSpPr>
          <p:nvPr>
            <p:ph type="title"/>
          </p:nvPr>
        </p:nvSpPr>
        <p:spPr>
          <a:xfrm>
            <a:off x="119062" y="200977"/>
            <a:ext cx="1033780" cy="391795"/>
          </a:xfrm>
          <a:prstGeom prst="rect">
            <a:avLst/>
          </a:prstGeom>
        </p:spPr>
        <p:txBody>
          <a:bodyPr vert="horz" wrap="square" lIns="0" tIns="12700" rIns="0" bIns="0" rtlCol="0">
            <a:spAutoFit/>
          </a:bodyPr>
          <a:lstStyle/>
          <a:p>
            <a:pPr marL="12700">
              <a:lnSpc>
                <a:spcPct val="100000"/>
              </a:lnSpc>
              <a:spcBef>
                <a:spcPts val="100"/>
              </a:spcBef>
            </a:pPr>
            <a:r>
              <a:rPr sz="2400" spc="-30" dirty="0"/>
              <a:t>Abstract</a:t>
            </a:r>
            <a:endParaRPr sz="2400"/>
          </a:p>
        </p:txBody>
      </p:sp>
      <p:pic>
        <p:nvPicPr>
          <p:cNvPr id="214" name="object 214"/>
          <p:cNvPicPr/>
          <p:nvPr/>
        </p:nvPicPr>
        <p:blipFill>
          <a:blip r:embed="rId5" cstate="print"/>
          <a:stretch>
            <a:fillRect/>
          </a:stretch>
        </p:blipFill>
        <p:spPr>
          <a:xfrm>
            <a:off x="0" y="6438899"/>
            <a:ext cx="12191999" cy="419100"/>
          </a:xfrm>
          <a:prstGeom prst="rect">
            <a:avLst/>
          </a:prstGeom>
        </p:spPr>
      </p:pic>
      <p:sp>
        <p:nvSpPr>
          <p:cNvPr id="215" name="object 215"/>
          <p:cNvSpPr txBox="1"/>
          <p:nvPr/>
        </p:nvSpPr>
        <p:spPr>
          <a:xfrm>
            <a:off x="5884545" y="6521450"/>
            <a:ext cx="43688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88888"/>
                </a:solidFill>
                <a:latin typeface="Calibri"/>
                <a:cs typeface="Calibri"/>
              </a:rPr>
              <a:t>Slide</a:t>
            </a:r>
            <a:r>
              <a:rPr sz="1200" spc="-35" dirty="0">
                <a:solidFill>
                  <a:srgbClr val="888888"/>
                </a:solidFill>
                <a:latin typeface="Calibri"/>
                <a:cs typeface="Calibri"/>
              </a:rPr>
              <a:t> </a:t>
            </a:r>
            <a:r>
              <a:rPr sz="1200" dirty="0">
                <a:solidFill>
                  <a:srgbClr val="888888"/>
                </a:solidFill>
                <a:latin typeface="Calibri"/>
                <a:cs typeface="Calibri"/>
              </a:rPr>
              <a:t>3</a:t>
            </a:r>
            <a:endParaRPr sz="1200">
              <a:latin typeface="Calibri"/>
              <a:cs typeface="Calibri"/>
            </a:endParaRPr>
          </a:p>
        </p:txBody>
      </p:sp>
      <p:sp>
        <p:nvSpPr>
          <p:cNvPr id="216" name="TextBox 215">
            <a:extLst>
              <a:ext uri="{FF2B5EF4-FFF2-40B4-BE49-F238E27FC236}">
                <a16:creationId xmlns:a16="http://schemas.microsoft.com/office/drawing/2014/main" id="{CFAF17BE-F358-CB5C-1198-244F57349BDA}"/>
              </a:ext>
            </a:extLst>
          </p:cNvPr>
          <p:cNvSpPr txBox="1"/>
          <p:nvPr/>
        </p:nvSpPr>
        <p:spPr>
          <a:xfrm>
            <a:off x="119062" y="990600"/>
            <a:ext cx="11920538" cy="4154984"/>
          </a:xfrm>
          <a:prstGeom prst="rect">
            <a:avLst/>
          </a:prstGeom>
          <a:noFill/>
        </p:spPr>
        <p:txBody>
          <a:bodyPr wrap="square" rtlCol="0">
            <a:spAutoFit/>
          </a:bodyPr>
          <a:lstStyle/>
          <a:p>
            <a:pPr algn="just"/>
            <a:r>
              <a:rPr lang="en-IN" sz="2400" dirty="0">
                <a:effectLst/>
                <a:latin typeface="Times New Roman" panose="02020603050405020304" pitchFamily="18" charset="0"/>
                <a:ea typeface="Times New Roman" panose="02020603050405020304" pitchFamily="18" charset="0"/>
              </a:rPr>
              <a:t>Quantity monitoring is an important task for controlling and correcting factors that are necessary for a proper weld. The major factors which affect the welding process are temperature, current and voltage, velocity, wind speed, and gas flow rate. They play a vital role hence monitoring of these factors is very essential. In this work, monitoring the data is done by sensors and the Arduino microcontroller. The consumption of welding electrodes, temperature, gas flow rate, velocity, current, and voltage is measured by the respective sensors during the process itself. This semi-automated welding machine is affordable compared to fully automated welding machines so it is economical for Small Scale Industries and can reduce human error. </a:t>
            </a:r>
          </a:p>
          <a:p>
            <a:pPr algn="just"/>
            <a:endParaRPr lang="en-IN" sz="2400" dirty="0">
              <a:latin typeface="Times New Roman" panose="02020603050405020304" pitchFamily="18" charset="0"/>
              <a:ea typeface="Times New Roman" panose="02020603050405020304" pitchFamily="18" charset="0"/>
            </a:endParaRPr>
          </a:p>
          <a:p>
            <a:pPr algn="just"/>
            <a:r>
              <a:rPr lang="en-IN" sz="2400" dirty="0">
                <a:effectLst/>
                <a:latin typeface="Times New Roman" panose="02020603050405020304" pitchFamily="18" charset="0"/>
                <a:ea typeface="Times New Roman" panose="02020603050405020304" pitchFamily="18" charset="0"/>
              </a:rPr>
              <a:t>The prediction analysis for the obtained data set will be done using Multi-linear Regression.</a:t>
            </a:r>
            <a:endParaRPr lang="en-IN" sz="2400" dirty="0">
              <a:effectLst/>
              <a:latin typeface="Calibri" panose="020F0502020204030204" pitchFamily="34" charset="0"/>
              <a:ea typeface="Calibri" panose="020F0502020204030204" pitchFamily="34" charset="0"/>
            </a:endParaRPr>
          </a:p>
          <a:p>
            <a:endParaRPr lang="en-IN"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7086"/>
            <a:ext cx="10361295" cy="805180"/>
            <a:chOff x="0" y="57086"/>
            <a:chExt cx="10361295" cy="805180"/>
          </a:xfrm>
        </p:grpSpPr>
        <p:pic>
          <p:nvPicPr>
            <p:cNvPr id="3" name="object 3"/>
            <p:cNvPicPr/>
            <p:nvPr/>
          </p:nvPicPr>
          <p:blipFill>
            <a:blip r:embed="rId2" cstate="print"/>
            <a:stretch>
              <a:fillRect/>
            </a:stretch>
          </p:blipFill>
          <p:spPr>
            <a:xfrm>
              <a:off x="11747" y="95250"/>
              <a:ext cx="10349230" cy="609600"/>
            </a:xfrm>
            <a:prstGeom prst="rect">
              <a:avLst/>
            </a:prstGeom>
          </p:spPr>
        </p:pic>
        <p:pic>
          <p:nvPicPr>
            <p:cNvPr id="4" name="object 4"/>
            <p:cNvPicPr/>
            <p:nvPr/>
          </p:nvPicPr>
          <p:blipFill>
            <a:blip r:embed="rId3" cstate="print"/>
            <a:stretch>
              <a:fillRect/>
            </a:stretch>
          </p:blipFill>
          <p:spPr>
            <a:xfrm>
              <a:off x="0" y="57086"/>
              <a:ext cx="1966976" cy="804862"/>
            </a:xfrm>
            <a:prstGeom prst="rect">
              <a:avLst/>
            </a:prstGeom>
          </p:spPr>
        </p:pic>
      </p:grpSp>
      <p:sp>
        <p:nvSpPr>
          <p:cNvPr id="5" name="object 5"/>
          <p:cNvSpPr txBox="1">
            <a:spLocks noGrp="1"/>
          </p:cNvSpPr>
          <p:nvPr>
            <p:ph type="title"/>
          </p:nvPr>
        </p:nvSpPr>
        <p:spPr>
          <a:xfrm>
            <a:off x="164782" y="155257"/>
            <a:ext cx="1571625" cy="448945"/>
          </a:xfrm>
          <a:prstGeom prst="rect">
            <a:avLst/>
          </a:prstGeom>
        </p:spPr>
        <p:txBody>
          <a:bodyPr vert="horz" wrap="square" lIns="0" tIns="15875" rIns="0" bIns="0" rtlCol="0">
            <a:spAutoFit/>
          </a:bodyPr>
          <a:lstStyle/>
          <a:p>
            <a:pPr marL="12700">
              <a:lnSpc>
                <a:spcPct val="100000"/>
              </a:lnSpc>
              <a:spcBef>
                <a:spcPts val="125"/>
              </a:spcBef>
            </a:pPr>
            <a:r>
              <a:rPr spc="-10" dirty="0"/>
              <a:t>References</a:t>
            </a:r>
          </a:p>
        </p:txBody>
      </p:sp>
      <p:pic>
        <p:nvPicPr>
          <p:cNvPr id="46" name="object 46"/>
          <p:cNvPicPr/>
          <p:nvPr/>
        </p:nvPicPr>
        <p:blipFill>
          <a:blip r:embed="rId4" cstate="print"/>
          <a:stretch>
            <a:fillRect/>
          </a:stretch>
        </p:blipFill>
        <p:spPr>
          <a:xfrm>
            <a:off x="0" y="6391274"/>
            <a:ext cx="12191999" cy="466724"/>
          </a:xfrm>
          <a:prstGeom prst="rect">
            <a:avLst/>
          </a:prstGeom>
        </p:spPr>
      </p:pic>
      <p:sp>
        <p:nvSpPr>
          <p:cNvPr id="56" name="object 56"/>
          <p:cNvSpPr txBox="1">
            <a:spLocks noGrp="1"/>
          </p:cNvSpPr>
          <p:nvPr>
            <p:ph type="sldNum" sz="quarter" idx="7"/>
          </p:nvPr>
        </p:nvSpPr>
        <p:spPr>
          <a:prstGeom prst="rect">
            <a:avLst/>
          </a:prstGeom>
        </p:spPr>
        <p:txBody>
          <a:bodyPr vert="horz" wrap="square" lIns="0" tIns="78819" rIns="0" bIns="0" rtlCol="0">
            <a:spAutoFit/>
          </a:bodyPr>
          <a:lstStyle/>
          <a:p>
            <a:pPr>
              <a:lnSpc>
                <a:spcPct val="100000"/>
              </a:lnSpc>
              <a:spcBef>
                <a:spcPts val="145"/>
              </a:spcBef>
            </a:pPr>
            <a:r>
              <a:rPr spc="-5" dirty="0"/>
              <a:t>Slide</a:t>
            </a:r>
            <a:r>
              <a:rPr spc="-25" dirty="0"/>
              <a:t> </a:t>
            </a:r>
            <a:fld id="{81D60167-4931-47E6-BA6A-407CBD079E47}" type="slidenum">
              <a:rPr dirty="0"/>
              <a:t>30</a:t>
            </a:fld>
            <a:endParaRPr dirty="0"/>
          </a:p>
        </p:txBody>
      </p:sp>
      <p:pic>
        <p:nvPicPr>
          <p:cNvPr id="57" name="object 76">
            <a:extLst>
              <a:ext uri="{FF2B5EF4-FFF2-40B4-BE49-F238E27FC236}">
                <a16:creationId xmlns:a16="http://schemas.microsoft.com/office/drawing/2014/main" id="{52C6D902-FDA6-1EA5-DA20-4FFA22B2F49A}"/>
              </a:ext>
            </a:extLst>
          </p:cNvPr>
          <p:cNvPicPr/>
          <p:nvPr/>
        </p:nvPicPr>
        <p:blipFill>
          <a:blip r:embed="rId5" cstate="print"/>
          <a:stretch>
            <a:fillRect/>
          </a:stretch>
        </p:blipFill>
        <p:spPr>
          <a:xfrm>
            <a:off x="10372725" y="85725"/>
            <a:ext cx="1819275" cy="952500"/>
          </a:xfrm>
          <a:prstGeom prst="rect">
            <a:avLst/>
          </a:prstGeom>
        </p:spPr>
      </p:pic>
      <p:sp>
        <p:nvSpPr>
          <p:cNvPr id="7" name="Rectangle 6"/>
          <p:cNvSpPr/>
          <p:nvPr/>
        </p:nvSpPr>
        <p:spPr>
          <a:xfrm>
            <a:off x="164782" y="2974954"/>
            <a:ext cx="11811000" cy="3416320"/>
          </a:xfrm>
          <a:prstGeom prst="rect">
            <a:avLst/>
          </a:prstGeom>
        </p:spPr>
        <p:txBody>
          <a:bodyPr wrap="square">
            <a:spAutoFit/>
          </a:bodyPr>
          <a:lstStyle/>
          <a:p>
            <a:pPr algn="just"/>
            <a:r>
              <a:rPr lang="en-US" dirty="0">
                <a:solidFill>
                  <a:srgbClr val="000000"/>
                </a:solidFill>
                <a:latin typeface="Times New Roman" panose="02020603050405020304" pitchFamily="18" charset="0"/>
              </a:rPr>
              <a:t>[4]</a:t>
            </a:r>
            <a:r>
              <a:rPr lang="en-US" dirty="0" err="1">
                <a:solidFill>
                  <a:srgbClr val="000000"/>
                </a:solidFill>
                <a:latin typeface="Times New Roman" panose="02020603050405020304" pitchFamily="18" charset="0"/>
              </a:rPr>
              <a:t>Vaishnav</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Karan,etal</a:t>
            </a:r>
            <a:r>
              <a:rPr lang="en-US" dirty="0">
                <a:solidFill>
                  <a:srgbClr val="000000"/>
                </a:solidFill>
                <a:latin typeface="Times New Roman" panose="02020603050405020304" pitchFamily="18" charset="0"/>
              </a:rPr>
              <a:t>. The paper </a:t>
            </a:r>
            <a:r>
              <a:rPr lang="en-US" dirty="0" err="1">
                <a:solidFill>
                  <a:srgbClr val="000000"/>
                </a:solidFill>
                <a:latin typeface="Times New Roman" panose="02020603050405020304" pitchFamily="18" charset="0"/>
              </a:rPr>
              <a:t>conveyedthe</a:t>
            </a:r>
            <a:r>
              <a:rPr lang="en-US" dirty="0">
                <a:solidFill>
                  <a:srgbClr val="000000"/>
                </a:solidFill>
                <a:latin typeface="Times New Roman" panose="02020603050405020304" pitchFamily="18" charset="0"/>
              </a:rPr>
              <a:t> study suggests that the number of parameters affected the worth of weld. In case of linear and angular welding, angular welding is much more problematic than linear welding. </a:t>
            </a:r>
          </a:p>
          <a:p>
            <a:pPr algn="just"/>
            <a:endParaRPr lang="en-US" dirty="0">
              <a:solidFill>
                <a:srgbClr val="000000"/>
              </a:solidFill>
              <a:latin typeface="Times New Roman" panose="02020603050405020304" pitchFamily="18" charset="0"/>
            </a:endParaRPr>
          </a:p>
          <a:p>
            <a:pPr algn="just"/>
            <a:r>
              <a:rPr lang="en-US" dirty="0">
                <a:solidFill>
                  <a:srgbClr val="000000"/>
                </a:solidFill>
                <a:latin typeface="Times New Roman" panose="02020603050405020304" pitchFamily="18" charset="0"/>
              </a:rPr>
              <a:t>[5]</a:t>
            </a:r>
            <a:r>
              <a:rPr lang="en-US" dirty="0" err="1">
                <a:solidFill>
                  <a:srgbClr val="000000"/>
                </a:solidFill>
                <a:latin typeface="Times New Roman" panose="02020603050405020304" pitchFamily="18" charset="0"/>
              </a:rPr>
              <a:t>Akshay</a:t>
            </a:r>
            <a:r>
              <a:rPr lang="en-US" dirty="0">
                <a:solidFill>
                  <a:srgbClr val="000000"/>
                </a:solidFill>
                <a:latin typeface="Times New Roman" panose="02020603050405020304" pitchFamily="18" charset="0"/>
              </a:rPr>
              <a:t> M, </a:t>
            </a:r>
            <a:r>
              <a:rPr lang="en-US" dirty="0" err="1">
                <a:solidFill>
                  <a:srgbClr val="000000"/>
                </a:solidFill>
                <a:latin typeface="Times New Roman" panose="02020603050405020304" pitchFamily="18" charset="0"/>
              </a:rPr>
              <a:t>etal</a:t>
            </a:r>
            <a:r>
              <a:rPr lang="en-US" dirty="0">
                <a:solidFill>
                  <a:srgbClr val="000000"/>
                </a:solidFill>
                <a:latin typeface="Times New Roman" panose="02020603050405020304" pitchFamily="18" charset="0"/>
              </a:rPr>
              <a:t>. The paper conveyed they have developed “A SEMI-AUTOMATED ARC WELDING MACHINE” which is very useful in small industries and provides safety for the worker. Maximum thickness of work piece (mild steel) the machine can weld is less than 6mm. </a:t>
            </a:r>
          </a:p>
          <a:p>
            <a:pPr algn="just"/>
            <a:endParaRPr lang="en-US" dirty="0">
              <a:solidFill>
                <a:srgbClr val="000000"/>
              </a:solidFill>
              <a:latin typeface="Times New Roman" panose="02020603050405020304" pitchFamily="18" charset="0"/>
            </a:endParaRPr>
          </a:p>
          <a:p>
            <a:pPr algn="just"/>
            <a:r>
              <a:rPr lang="en-US" dirty="0">
                <a:solidFill>
                  <a:srgbClr val="000000"/>
                </a:solidFill>
                <a:latin typeface="Times New Roman" panose="02020603050405020304" pitchFamily="18" charset="0"/>
              </a:rPr>
              <a:t>[6]</a:t>
            </a:r>
            <a:r>
              <a:rPr lang="en-US" dirty="0" err="1">
                <a:solidFill>
                  <a:srgbClr val="000000"/>
                </a:solidFill>
                <a:latin typeface="Times New Roman" panose="02020603050405020304" pitchFamily="18" charset="0"/>
              </a:rPr>
              <a:t>AshwaneKumar</a:t>
            </a:r>
            <a:r>
              <a:rPr lang="en-US" dirty="0">
                <a:solidFill>
                  <a:srgbClr val="000000"/>
                </a:solidFill>
                <a:latin typeface="Times New Roman" panose="02020603050405020304" pitchFamily="18" charset="0"/>
              </a:rPr>
              <a:t>  Srivastava, </a:t>
            </a:r>
            <a:r>
              <a:rPr lang="en-US" dirty="0" err="1">
                <a:solidFill>
                  <a:srgbClr val="000000"/>
                </a:solidFill>
                <a:latin typeface="Times New Roman" panose="02020603050405020304" pitchFamily="18" charset="0"/>
              </a:rPr>
              <a:t>etal</a:t>
            </a:r>
            <a:r>
              <a:rPr lang="en-US" dirty="0">
                <a:solidFill>
                  <a:srgbClr val="000000"/>
                </a:solidFill>
                <a:latin typeface="Times New Roman" panose="02020603050405020304" pitchFamily="18" charset="0"/>
              </a:rPr>
              <a:t>. The paper </a:t>
            </a:r>
            <a:r>
              <a:rPr lang="en-US" dirty="0" err="1">
                <a:solidFill>
                  <a:srgbClr val="000000"/>
                </a:solidFill>
                <a:latin typeface="Times New Roman" panose="02020603050405020304" pitchFamily="18" charset="0"/>
              </a:rPr>
              <a:t>conveyedthey</a:t>
            </a:r>
            <a:r>
              <a:rPr lang="en-US" dirty="0">
                <a:solidFill>
                  <a:srgbClr val="000000"/>
                </a:solidFill>
                <a:latin typeface="Times New Roman" panose="02020603050405020304" pitchFamily="18" charset="0"/>
              </a:rPr>
              <a:t> have developed a fully automated welding which is using in medium and large scale industries. </a:t>
            </a:r>
          </a:p>
          <a:p>
            <a:pPr algn="just"/>
            <a:endParaRPr lang="en-US" dirty="0">
              <a:solidFill>
                <a:srgbClr val="000000"/>
              </a:solidFill>
              <a:latin typeface="Times New Roman" panose="02020603050405020304" pitchFamily="18" charset="0"/>
            </a:endParaRPr>
          </a:p>
          <a:p>
            <a:pPr algn="just"/>
            <a:r>
              <a:rPr lang="en-US" dirty="0">
                <a:solidFill>
                  <a:srgbClr val="000000"/>
                </a:solidFill>
                <a:latin typeface="Times New Roman" panose="02020603050405020304" pitchFamily="18" charset="0"/>
              </a:rPr>
              <a:t>[7]</a:t>
            </a:r>
            <a:r>
              <a:rPr lang="en-US" dirty="0" err="1">
                <a:solidFill>
                  <a:srgbClr val="000000"/>
                </a:solidFill>
                <a:latin typeface="Times New Roman" panose="02020603050405020304" pitchFamily="18" charset="0"/>
              </a:rPr>
              <a:t>Seayon</a:t>
            </a:r>
            <a:r>
              <a:rPr lang="en-US" dirty="0">
                <a:solidFill>
                  <a:srgbClr val="000000"/>
                </a:solidFill>
                <a:latin typeface="Times New Roman" panose="02020603050405020304" pitchFamily="18" charset="0"/>
              </a:rPr>
              <a:t> S. </a:t>
            </a:r>
            <a:r>
              <a:rPr lang="en-US" dirty="0" err="1">
                <a:solidFill>
                  <a:srgbClr val="000000"/>
                </a:solidFill>
                <a:latin typeface="Times New Roman" panose="02020603050405020304" pitchFamily="18" charset="0"/>
              </a:rPr>
              <a:t>Dmello</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etal</a:t>
            </a:r>
            <a:r>
              <a:rPr lang="en-US" dirty="0">
                <a:solidFill>
                  <a:srgbClr val="000000"/>
                </a:solidFill>
                <a:latin typeface="Times New Roman" panose="02020603050405020304" pitchFamily="18" charset="0"/>
              </a:rPr>
              <a:t>. The paper </a:t>
            </a:r>
            <a:r>
              <a:rPr lang="en-US" dirty="0" err="1">
                <a:solidFill>
                  <a:srgbClr val="000000"/>
                </a:solidFill>
                <a:latin typeface="Times New Roman" panose="02020603050405020304" pitchFamily="18" charset="0"/>
              </a:rPr>
              <a:t>conveyedas</a:t>
            </a:r>
            <a:r>
              <a:rPr lang="en-US" dirty="0">
                <a:solidFill>
                  <a:srgbClr val="000000"/>
                </a:solidFill>
                <a:latin typeface="Times New Roman" panose="02020603050405020304" pitchFamily="18" charset="0"/>
              </a:rPr>
              <a:t> we seen in the above Literature. They have developed a fully automated 2-axis welding chine which is using in medium and large scale industries. </a:t>
            </a:r>
          </a:p>
        </p:txBody>
      </p:sp>
      <p:sp>
        <p:nvSpPr>
          <p:cNvPr id="8" name="Rectangle 7"/>
          <p:cNvSpPr/>
          <p:nvPr/>
        </p:nvSpPr>
        <p:spPr>
          <a:xfrm>
            <a:off x="164782" y="764857"/>
            <a:ext cx="10262547" cy="2236510"/>
          </a:xfrm>
          <a:prstGeom prst="rect">
            <a:avLst/>
          </a:prstGeom>
        </p:spPr>
        <p:txBody>
          <a:bodyPr wrap="square">
            <a:spAutoFit/>
          </a:bodyPr>
          <a:lstStyle/>
          <a:p>
            <a:pPr algn="just">
              <a:spcAft>
                <a:spcPts val="800"/>
              </a:spcAft>
            </a:pPr>
            <a:r>
              <a:rPr lang="en-US" dirty="0">
                <a:solidFill>
                  <a:srgbClr val="000000"/>
                </a:solidFill>
                <a:latin typeface="Times New Roman" panose="02020603050405020304" pitchFamily="18" charset="0"/>
              </a:rPr>
              <a:t>[1]</a:t>
            </a:r>
            <a:r>
              <a:rPr lang="en-US" dirty="0" err="1">
                <a:solidFill>
                  <a:srgbClr val="000000"/>
                </a:solidFill>
                <a:latin typeface="Times New Roman" panose="02020603050405020304" pitchFamily="18" charset="0"/>
              </a:rPr>
              <a:t>ShendageYogesh</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etal</a:t>
            </a:r>
            <a:r>
              <a:rPr lang="en-US" dirty="0">
                <a:solidFill>
                  <a:srgbClr val="000000"/>
                </a:solidFill>
                <a:latin typeface="Times New Roman" panose="02020603050405020304" pitchFamily="18" charset="0"/>
              </a:rPr>
              <a:t>. The paper conveyed the D‐optimal method is relatively a new technique, related to response surface methodology, used for carrying out the design of experiments, the analysis of variance, and the empirical modeling.</a:t>
            </a:r>
            <a:endParaRPr lang="en-US" dirty="0"/>
          </a:p>
          <a:p>
            <a:pPr algn="just">
              <a:spcAft>
                <a:spcPts val="800"/>
              </a:spcAft>
            </a:pPr>
            <a:r>
              <a:rPr lang="en-US" dirty="0">
                <a:solidFill>
                  <a:srgbClr val="000000"/>
                </a:solidFill>
                <a:latin typeface="Times New Roman" panose="02020603050405020304" pitchFamily="18" charset="0"/>
              </a:rPr>
              <a:t>[2]MOHD KHAIRULAMZARI BIN </a:t>
            </a:r>
            <a:r>
              <a:rPr lang="en-US" dirty="0" err="1">
                <a:solidFill>
                  <a:srgbClr val="000000"/>
                </a:solidFill>
                <a:latin typeface="Times New Roman" panose="02020603050405020304" pitchFamily="18" charset="0"/>
              </a:rPr>
              <a:t>HAMJAH,etal</a:t>
            </a:r>
            <a:r>
              <a:rPr lang="en-US" dirty="0">
                <a:solidFill>
                  <a:srgbClr val="000000"/>
                </a:solidFill>
                <a:latin typeface="Times New Roman" panose="02020603050405020304" pitchFamily="18" charset="0"/>
              </a:rPr>
              <a:t>. The paper </a:t>
            </a:r>
            <a:r>
              <a:rPr lang="en-US" dirty="0" err="1">
                <a:solidFill>
                  <a:srgbClr val="000000"/>
                </a:solidFill>
                <a:latin typeface="Times New Roman" panose="02020603050405020304" pitchFamily="18" charset="0"/>
              </a:rPr>
              <a:t>conveyedthe</a:t>
            </a:r>
            <a:r>
              <a:rPr lang="en-US" dirty="0">
                <a:solidFill>
                  <a:srgbClr val="000000"/>
                </a:solidFill>
                <a:latin typeface="Times New Roman" panose="02020603050405020304" pitchFamily="18" charset="0"/>
              </a:rPr>
              <a:t> selection of the parameters is a key factor in producing the optimal surface roughness of weld bead. </a:t>
            </a:r>
          </a:p>
          <a:p>
            <a:pPr algn="just">
              <a:spcAft>
                <a:spcPts val="800"/>
              </a:spcAft>
            </a:pPr>
            <a:r>
              <a:rPr lang="en-US" dirty="0">
                <a:solidFill>
                  <a:srgbClr val="000000"/>
                </a:solidFill>
                <a:latin typeface="Times New Roman" panose="02020603050405020304" pitchFamily="18" charset="0"/>
              </a:rPr>
              <a:t>[3]</a:t>
            </a:r>
            <a:r>
              <a:rPr lang="en-US" dirty="0" err="1">
                <a:solidFill>
                  <a:srgbClr val="000000"/>
                </a:solidFill>
                <a:latin typeface="Times New Roman" panose="02020603050405020304" pitchFamily="18" charset="0"/>
              </a:rPr>
              <a:t>SanidhSanchala</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etal</a:t>
            </a:r>
            <a:r>
              <a:rPr lang="en-US" dirty="0">
                <a:solidFill>
                  <a:srgbClr val="000000"/>
                </a:solidFill>
                <a:latin typeface="Times New Roman" panose="02020603050405020304" pitchFamily="18" charset="0"/>
              </a:rPr>
              <a:t>. The paper conveyed in the welding process the number of parameters affected the quality of weld.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77" y="114015"/>
            <a:ext cx="10255444" cy="600501"/>
          </a:xfrm>
          <a:prstGeom prst="rect">
            <a:avLst/>
          </a:prstGeom>
        </p:spPr>
      </p:pic>
      <p:pic>
        <p:nvPicPr>
          <p:cNvPr id="3" name="object 3"/>
          <p:cNvPicPr/>
          <p:nvPr/>
        </p:nvPicPr>
        <p:blipFill>
          <a:blip r:embed="rId3" cstate="print"/>
          <a:stretch>
            <a:fillRect/>
          </a:stretch>
        </p:blipFill>
        <p:spPr>
          <a:xfrm>
            <a:off x="10372725" y="0"/>
            <a:ext cx="1819275" cy="952500"/>
          </a:xfrm>
          <a:prstGeom prst="rect">
            <a:avLst/>
          </a:prstGeom>
        </p:spPr>
      </p:pic>
      <p:pic>
        <p:nvPicPr>
          <p:cNvPr id="4" name="object 4"/>
          <p:cNvPicPr/>
          <p:nvPr/>
        </p:nvPicPr>
        <p:blipFill>
          <a:blip r:embed="rId4" cstate="print"/>
          <a:stretch>
            <a:fillRect/>
          </a:stretch>
        </p:blipFill>
        <p:spPr>
          <a:xfrm>
            <a:off x="0" y="18986"/>
            <a:ext cx="1814576" cy="709612"/>
          </a:xfrm>
          <a:prstGeom prst="rect">
            <a:avLst/>
          </a:prstGeom>
        </p:spPr>
      </p:pic>
      <p:sp>
        <p:nvSpPr>
          <p:cNvPr id="5" name="object 5"/>
          <p:cNvSpPr txBox="1">
            <a:spLocks noGrp="1"/>
          </p:cNvSpPr>
          <p:nvPr>
            <p:ph type="title"/>
          </p:nvPr>
        </p:nvSpPr>
        <p:spPr>
          <a:xfrm>
            <a:off x="98107" y="114617"/>
            <a:ext cx="1522095" cy="391795"/>
          </a:xfrm>
          <a:prstGeom prst="rect">
            <a:avLst/>
          </a:prstGeom>
        </p:spPr>
        <p:txBody>
          <a:bodyPr vert="horz" wrap="square" lIns="0" tIns="12700" rIns="0" bIns="0" rtlCol="0">
            <a:spAutoFit/>
          </a:bodyPr>
          <a:lstStyle/>
          <a:p>
            <a:pPr marL="12700">
              <a:lnSpc>
                <a:spcPct val="100000"/>
              </a:lnSpc>
              <a:spcBef>
                <a:spcPts val="100"/>
              </a:spcBef>
            </a:pPr>
            <a:r>
              <a:rPr sz="2400" spc="-10" dirty="0"/>
              <a:t>Introduction</a:t>
            </a:r>
            <a:endParaRPr sz="2400"/>
          </a:p>
        </p:txBody>
      </p:sp>
      <p:pic>
        <p:nvPicPr>
          <p:cNvPr id="133" name="object 133"/>
          <p:cNvPicPr/>
          <p:nvPr/>
        </p:nvPicPr>
        <p:blipFill>
          <a:blip r:embed="rId5" cstate="print"/>
          <a:stretch>
            <a:fillRect/>
          </a:stretch>
        </p:blipFill>
        <p:spPr>
          <a:xfrm>
            <a:off x="0" y="6381749"/>
            <a:ext cx="12191999" cy="476250"/>
          </a:xfrm>
          <a:prstGeom prst="rect">
            <a:avLst/>
          </a:prstGeom>
        </p:spPr>
      </p:pic>
      <p:sp>
        <p:nvSpPr>
          <p:cNvPr id="134" name="object 134"/>
          <p:cNvSpPr txBox="1"/>
          <p:nvPr/>
        </p:nvSpPr>
        <p:spPr>
          <a:xfrm>
            <a:off x="5884545" y="6472554"/>
            <a:ext cx="436880"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libri"/>
                <a:cs typeface="Calibri"/>
              </a:rPr>
              <a:t>Slide</a:t>
            </a:r>
            <a:r>
              <a:rPr sz="1200" spc="-35" dirty="0">
                <a:solidFill>
                  <a:srgbClr val="888888"/>
                </a:solidFill>
                <a:latin typeface="Calibri"/>
                <a:cs typeface="Calibri"/>
              </a:rPr>
              <a:t> </a:t>
            </a:r>
            <a:r>
              <a:rPr sz="1200" dirty="0">
                <a:solidFill>
                  <a:srgbClr val="888888"/>
                </a:solidFill>
                <a:latin typeface="Calibri"/>
                <a:cs typeface="Calibri"/>
              </a:rPr>
              <a:t>4</a:t>
            </a:r>
            <a:endParaRPr sz="1200">
              <a:latin typeface="Calibri"/>
              <a:cs typeface="Calibri"/>
            </a:endParaRPr>
          </a:p>
        </p:txBody>
      </p:sp>
      <p:sp>
        <p:nvSpPr>
          <p:cNvPr id="135" name="TextBox 134">
            <a:extLst>
              <a:ext uri="{FF2B5EF4-FFF2-40B4-BE49-F238E27FC236}">
                <a16:creationId xmlns:a16="http://schemas.microsoft.com/office/drawing/2014/main" id="{24470AD9-580A-C0DB-D74F-71CD1B557343}"/>
              </a:ext>
            </a:extLst>
          </p:cNvPr>
          <p:cNvSpPr txBox="1"/>
          <p:nvPr/>
        </p:nvSpPr>
        <p:spPr>
          <a:xfrm>
            <a:off x="98107" y="1043271"/>
            <a:ext cx="11734800" cy="3416320"/>
          </a:xfrm>
          <a:prstGeom prst="rect">
            <a:avLst/>
          </a:prstGeom>
          <a:noFill/>
        </p:spPr>
        <p:txBody>
          <a:bodyPr wrap="square" rtlCol="0">
            <a:spAutoFit/>
          </a:bodyPr>
          <a:lstStyle/>
          <a:p>
            <a:r>
              <a:rPr lang="en-US" sz="2400" dirty="0">
                <a:solidFill>
                  <a:srgbClr val="252525"/>
                </a:solidFill>
                <a:latin typeface="Times New Roman" panose="02020603050405020304" pitchFamily="18" charset="0"/>
                <a:cs typeface="Times New Roman" panose="02020603050405020304" pitchFamily="18" charset="0"/>
              </a:rPr>
              <a:t>Semi-automation is a process or procedure that is performed by the combined activities of man and machine with both human and machine steps typically orchestrated by a centralized computer controller. Many manufacturers choose not to fully automate a process due to the complexity of the task, or the low number of products produced. Other processes may not be fully automated because it may reduce the flexibility to easily adapt the processes to reflect production needs. </a:t>
            </a:r>
          </a:p>
          <a:p>
            <a:endParaRPr lang="en-US" sz="2400" dirty="0">
              <a:solidFill>
                <a:srgbClr val="252525"/>
              </a:solidFill>
              <a:latin typeface="Times New Roman" panose="02020603050405020304" pitchFamily="18" charset="0"/>
              <a:cs typeface="Times New Roman" panose="02020603050405020304" pitchFamily="18" charset="0"/>
            </a:endParaRPr>
          </a:p>
          <a:p>
            <a:r>
              <a:rPr lang="en-US" sz="2400" dirty="0">
                <a:solidFill>
                  <a:srgbClr val="252525"/>
                </a:solidFill>
                <a:latin typeface="Times New Roman" panose="02020603050405020304" pitchFamily="18" charset="0"/>
                <a:cs typeface="Times New Roman" panose="02020603050405020304" pitchFamily="18" charset="0"/>
              </a:rPr>
              <a:t>Prediction Analysis can be done using Multi-Linear Regression from the obtained data set values.</a:t>
            </a:r>
            <a:endParaRPr lang="en-I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391" y="88355"/>
            <a:ext cx="10085817" cy="613863"/>
          </a:xfrm>
          <a:prstGeom prst="rect">
            <a:avLst/>
          </a:prstGeom>
        </p:spPr>
      </p:pic>
      <p:pic>
        <p:nvPicPr>
          <p:cNvPr id="3" name="object 3"/>
          <p:cNvPicPr/>
          <p:nvPr/>
        </p:nvPicPr>
        <p:blipFill>
          <a:blip r:embed="rId3" cstate="print"/>
          <a:stretch>
            <a:fillRect/>
          </a:stretch>
        </p:blipFill>
        <p:spPr>
          <a:xfrm>
            <a:off x="10553700" y="76200"/>
            <a:ext cx="1628775" cy="866775"/>
          </a:xfrm>
          <a:prstGeom prst="rect">
            <a:avLst/>
          </a:prstGeom>
        </p:spPr>
      </p:pic>
      <p:pic>
        <p:nvPicPr>
          <p:cNvPr id="4" name="object 4"/>
          <p:cNvPicPr/>
          <p:nvPr/>
        </p:nvPicPr>
        <p:blipFill>
          <a:blip r:embed="rId4" cstate="print"/>
          <a:stretch>
            <a:fillRect/>
          </a:stretch>
        </p:blipFill>
        <p:spPr>
          <a:xfrm>
            <a:off x="0" y="0"/>
            <a:ext cx="3038474" cy="790575"/>
          </a:xfrm>
          <a:prstGeom prst="rect">
            <a:avLst/>
          </a:prstGeom>
        </p:spPr>
      </p:pic>
      <p:grpSp>
        <p:nvGrpSpPr>
          <p:cNvPr id="5" name="object 5"/>
          <p:cNvGrpSpPr/>
          <p:nvPr/>
        </p:nvGrpSpPr>
        <p:grpSpPr>
          <a:xfrm>
            <a:off x="0" y="6381749"/>
            <a:ext cx="12192000" cy="476250"/>
            <a:chOff x="0" y="6381749"/>
            <a:chExt cx="12192000" cy="476250"/>
          </a:xfrm>
        </p:grpSpPr>
        <p:pic>
          <p:nvPicPr>
            <p:cNvPr id="6" name="object 6"/>
            <p:cNvPicPr/>
            <p:nvPr/>
          </p:nvPicPr>
          <p:blipFill>
            <a:blip r:embed="rId5" cstate="print"/>
            <a:stretch>
              <a:fillRect/>
            </a:stretch>
          </p:blipFill>
          <p:spPr>
            <a:xfrm>
              <a:off x="0" y="6381749"/>
              <a:ext cx="12191999" cy="476249"/>
            </a:xfrm>
            <a:prstGeom prst="rect">
              <a:avLst/>
            </a:prstGeom>
          </p:spPr>
        </p:pic>
        <p:pic>
          <p:nvPicPr>
            <p:cNvPr id="7" name="object 7"/>
            <p:cNvPicPr/>
            <p:nvPr/>
          </p:nvPicPr>
          <p:blipFill>
            <a:blip r:embed="rId6" cstate="print"/>
            <a:stretch>
              <a:fillRect/>
            </a:stretch>
          </p:blipFill>
          <p:spPr>
            <a:xfrm>
              <a:off x="3962400" y="6419848"/>
              <a:ext cx="4114800" cy="361950"/>
            </a:xfrm>
            <a:prstGeom prst="rect">
              <a:avLst/>
            </a:prstGeom>
          </p:spPr>
        </p:pic>
      </p:grpSp>
      <p:sp>
        <p:nvSpPr>
          <p:cNvPr id="13" name="TextBox 12">
            <a:extLst>
              <a:ext uri="{FF2B5EF4-FFF2-40B4-BE49-F238E27FC236}">
                <a16:creationId xmlns:a16="http://schemas.microsoft.com/office/drawing/2014/main" id="{2118E604-0DAC-AAA8-689F-022F4CFCF167}"/>
              </a:ext>
            </a:extLst>
          </p:cNvPr>
          <p:cNvSpPr txBox="1"/>
          <p:nvPr/>
        </p:nvSpPr>
        <p:spPr>
          <a:xfrm>
            <a:off x="152399" y="1061120"/>
            <a:ext cx="11887200" cy="6042680"/>
          </a:xfrm>
          <a:prstGeom prst="rect">
            <a:avLst/>
          </a:prstGeom>
          <a:noFill/>
        </p:spPr>
        <p:txBody>
          <a:bodyPr wrap="square" rtlCol="0">
            <a:spAutoFit/>
          </a:bodyPr>
          <a:lstStyle/>
          <a:p>
            <a:pPr algn="just" rtl="0">
              <a:spcBef>
                <a:spcPts val="0"/>
              </a:spcBef>
              <a:spcAft>
                <a:spcPts val="800"/>
              </a:spcAft>
            </a:pPr>
            <a:r>
              <a:rPr lang="en-US" sz="2000" b="0" i="0" u="none" strike="noStrike" dirty="0">
                <a:solidFill>
                  <a:srgbClr val="000000"/>
                </a:solidFill>
                <a:effectLst/>
                <a:latin typeface="Times New Roman" panose="02020603050405020304" pitchFamily="18" charset="0"/>
              </a:rPr>
              <a:t>[1]</a:t>
            </a:r>
            <a:r>
              <a:rPr lang="en-US" sz="2000" b="0" i="0" u="none" strike="noStrike" dirty="0" err="1">
                <a:solidFill>
                  <a:srgbClr val="000000"/>
                </a:solidFill>
                <a:effectLst/>
                <a:latin typeface="Times New Roman" panose="02020603050405020304" pitchFamily="18" charset="0"/>
              </a:rPr>
              <a:t>ShendageYogesh</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etal</a:t>
            </a:r>
            <a:r>
              <a:rPr lang="en-US" sz="2000" b="0" i="0" u="none" strike="noStrike" dirty="0">
                <a:solidFill>
                  <a:srgbClr val="000000"/>
                </a:solidFill>
                <a:effectLst/>
                <a:latin typeface="Times New Roman" panose="02020603050405020304" pitchFamily="18" charset="0"/>
              </a:rPr>
              <a:t>. The paper conveyed the D‐optimal method is relatively a new technique, related to response surface methodology, used for carrying out the design of experiments, the analysis of variance, and the empirical modeling..</a:t>
            </a:r>
            <a:endParaRPr lang="en-US" sz="2000" b="0" dirty="0">
              <a:effectLst/>
            </a:endParaRPr>
          </a:p>
          <a:p>
            <a:pPr algn="just" rtl="0">
              <a:spcBef>
                <a:spcPts val="0"/>
              </a:spcBef>
              <a:spcAft>
                <a:spcPts val="800"/>
              </a:spcAft>
            </a:pPr>
            <a:br>
              <a:rPr lang="en-US" sz="2000" dirty="0"/>
            </a:br>
            <a:r>
              <a:rPr lang="en-US" sz="2000" dirty="0">
                <a:solidFill>
                  <a:srgbClr val="000000"/>
                </a:solidFill>
                <a:latin typeface="Times New Roman" panose="02020603050405020304" pitchFamily="18" charset="0"/>
              </a:rPr>
              <a:t>[</a:t>
            </a:r>
            <a:r>
              <a:rPr lang="en-US" sz="2000" b="0" i="0" u="none" strike="noStrike" dirty="0">
                <a:solidFill>
                  <a:srgbClr val="000000"/>
                </a:solidFill>
                <a:effectLst/>
                <a:latin typeface="Times New Roman" panose="02020603050405020304" pitchFamily="18" charset="0"/>
              </a:rPr>
              <a:t>2]MOHD KHAIRULAMZARI BIN </a:t>
            </a:r>
            <a:r>
              <a:rPr lang="en-US" sz="2000" b="0" i="0" u="none" strike="noStrike" dirty="0" err="1">
                <a:solidFill>
                  <a:srgbClr val="000000"/>
                </a:solidFill>
                <a:effectLst/>
                <a:latin typeface="Times New Roman" panose="02020603050405020304" pitchFamily="18" charset="0"/>
              </a:rPr>
              <a:t>HAMJAH,etal</a:t>
            </a:r>
            <a:r>
              <a:rPr lang="en-US" sz="2000" b="0" i="0" u="none" strike="noStrike" dirty="0">
                <a:solidFill>
                  <a:srgbClr val="000000"/>
                </a:solidFill>
                <a:effectLst/>
                <a:latin typeface="Times New Roman" panose="02020603050405020304" pitchFamily="18" charset="0"/>
              </a:rPr>
              <a:t>. The paper </a:t>
            </a:r>
            <a:r>
              <a:rPr lang="en-US" sz="2000" b="0" i="0" u="none" strike="noStrike" dirty="0" err="1">
                <a:solidFill>
                  <a:srgbClr val="000000"/>
                </a:solidFill>
                <a:effectLst/>
                <a:latin typeface="Times New Roman" panose="02020603050405020304" pitchFamily="18" charset="0"/>
              </a:rPr>
              <a:t>conveyedthe</a:t>
            </a:r>
            <a:r>
              <a:rPr lang="en-US" sz="2000" b="0" i="0" u="none" strike="noStrike" dirty="0">
                <a:solidFill>
                  <a:srgbClr val="000000"/>
                </a:solidFill>
                <a:effectLst/>
                <a:latin typeface="Times New Roman" panose="02020603050405020304" pitchFamily="18" charset="0"/>
              </a:rPr>
              <a:t> selection of the parameters is a key factor in producing the optimal surface roughness of weld bead. Surface roughness plays a very important factor in </a:t>
            </a:r>
            <a:r>
              <a:rPr lang="en-US" sz="2000" b="0" i="0" u="none" strike="noStrike" dirty="0" err="1">
                <a:solidFill>
                  <a:srgbClr val="000000"/>
                </a:solidFill>
                <a:effectLst/>
                <a:latin typeface="Times New Roman" panose="02020603050405020304" pitchFamily="18" charset="0"/>
              </a:rPr>
              <a:t>mould</a:t>
            </a:r>
            <a:r>
              <a:rPr lang="en-US" sz="2000" b="0" i="0" u="none" strike="noStrike" dirty="0">
                <a:solidFill>
                  <a:srgbClr val="000000"/>
                </a:solidFill>
                <a:effectLst/>
                <a:latin typeface="Times New Roman" panose="02020603050405020304" pitchFamily="18" charset="0"/>
              </a:rPr>
              <a:t> industries. By improving the surface roughness, extra work or finishing can be avoided and it can reduce time and manpower constraint in producing </a:t>
            </a:r>
            <a:r>
              <a:rPr lang="en-US" sz="2000" b="0" i="0" u="none" strike="noStrike" dirty="0" err="1">
                <a:solidFill>
                  <a:srgbClr val="000000"/>
                </a:solidFill>
                <a:effectLst/>
                <a:latin typeface="Times New Roman" panose="02020603050405020304" pitchFamily="18" charset="0"/>
              </a:rPr>
              <a:t>mould</a:t>
            </a:r>
            <a:r>
              <a:rPr lang="en-US" sz="2000" b="0" i="0" u="none" strike="noStrike" dirty="0">
                <a:solidFill>
                  <a:srgbClr val="000000"/>
                </a:solidFill>
                <a:effectLst/>
                <a:latin typeface="Times New Roman" panose="02020603050405020304" pitchFamily="18" charset="0"/>
              </a:rPr>
              <a:t>. </a:t>
            </a:r>
          </a:p>
          <a:p>
            <a:pPr algn="just" rtl="0">
              <a:spcBef>
                <a:spcPts val="0"/>
              </a:spcBef>
              <a:spcAft>
                <a:spcPts val="800"/>
              </a:spcAft>
            </a:pPr>
            <a:endParaRPr lang="en-US" sz="2000" dirty="0">
              <a:solidFill>
                <a:srgbClr val="000000"/>
              </a:solidFill>
              <a:latin typeface="Times New Roman" panose="02020603050405020304" pitchFamily="18" charset="0"/>
            </a:endParaRPr>
          </a:p>
          <a:p>
            <a:pPr algn="just" rtl="0">
              <a:spcBef>
                <a:spcPts val="0"/>
              </a:spcBef>
              <a:spcAft>
                <a:spcPts val="800"/>
              </a:spcAft>
            </a:pPr>
            <a:r>
              <a:rPr lang="en-US" sz="2000" b="0" i="0" u="none" strike="noStrike" dirty="0">
                <a:solidFill>
                  <a:srgbClr val="000000"/>
                </a:solidFill>
                <a:effectLst/>
                <a:latin typeface="Times New Roman" panose="02020603050405020304" pitchFamily="18" charset="0"/>
              </a:rPr>
              <a:t>[3]</a:t>
            </a:r>
            <a:r>
              <a:rPr lang="en-US" sz="2000" b="0" i="0" u="none" strike="noStrike" dirty="0" err="1">
                <a:solidFill>
                  <a:srgbClr val="000000"/>
                </a:solidFill>
                <a:effectLst/>
                <a:latin typeface="Times New Roman" panose="02020603050405020304" pitchFamily="18" charset="0"/>
              </a:rPr>
              <a:t>SanidhSanchala</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etal</a:t>
            </a:r>
            <a:r>
              <a:rPr lang="en-US" sz="2000" b="0" i="0" u="none" strike="noStrike" dirty="0">
                <a:solidFill>
                  <a:srgbClr val="000000"/>
                </a:solidFill>
                <a:effectLst/>
                <a:latin typeface="Times New Roman" panose="02020603050405020304" pitchFamily="18" charset="0"/>
              </a:rPr>
              <a:t>. The paper conveyed in the welding process the number of parameters affected the quality of weld. In case of linear and angular welding, angular welding is much more difficult than linear welding. In order to get the desire quality of weld one has to give accurate feed, which is one of the most important parameter. Due to the automation using VFD the weld accuracy and quality is increase with controllable linear motion of Welding torch with precise feed of work with less time utilization.</a:t>
            </a:r>
            <a:endParaRPr lang="en-US" sz="2000" b="0" dirty="0">
              <a:effectLst/>
            </a:endParaRPr>
          </a:p>
          <a:p>
            <a:br>
              <a:rPr lang="en-US" sz="2000" dirty="0"/>
            </a:br>
            <a:endParaRPr lang="en-US" sz="2000" b="0" i="0" u="none" strike="noStrike" dirty="0">
              <a:solidFill>
                <a:srgbClr val="000000"/>
              </a:solidFill>
              <a:effectLst/>
              <a:latin typeface="Times New Roman" panose="02020603050405020304" pitchFamily="18" charset="0"/>
            </a:endParaRPr>
          </a:p>
          <a:p>
            <a:endParaRPr lang="en-US" sz="2000" dirty="0">
              <a:solidFill>
                <a:srgbClr val="000000"/>
              </a:solidFill>
              <a:latin typeface="Times New Roman" panose="02020603050405020304" pitchFamily="18" charset="0"/>
            </a:endParaRPr>
          </a:p>
          <a:p>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7561"/>
            <a:ext cx="10115550" cy="805180"/>
            <a:chOff x="0" y="47561"/>
            <a:chExt cx="10115550" cy="805180"/>
          </a:xfrm>
        </p:grpSpPr>
        <p:pic>
          <p:nvPicPr>
            <p:cNvPr id="3" name="object 3"/>
            <p:cNvPicPr/>
            <p:nvPr/>
          </p:nvPicPr>
          <p:blipFill>
            <a:blip r:embed="rId2" cstate="print"/>
            <a:stretch>
              <a:fillRect/>
            </a:stretch>
          </p:blipFill>
          <p:spPr>
            <a:xfrm>
              <a:off x="19050" y="85440"/>
              <a:ext cx="10096499" cy="600501"/>
            </a:xfrm>
            <a:prstGeom prst="rect">
              <a:avLst/>
            </a:prstGeom>
          </p:spPr>
        </p:pic>
        <p:pic>
          <p:nvPicPr>
            <p:cNvPr id="4" name="object 4"/>
            <p:cNvPicPr/>
            <p:nvPr/>
          </p:nvPicPr>
          <p:blipFill>
            <a:blip r:embed="rId3" cstate="print"/>
            <a:stretch>
              <a:fillRect/>
            </a:stretch>
          </p:blipFill>
          <p:spPr>
            <a:xfrm>
              <a:off x="0" y="47561"/>
              <a:ext cx="2909951" cy="804862"/>
            </a:xfrm>
            <a:prstGeom prst="rect">
              <a:avLst/>
            </a:prstGeom>
          </p:spPr>
        </p:pic>
      </p:grpSp>
      <p:sp>
        <p:nvSpPr>
          <p:cNvPr id="5" name="object 5"/>
          <p:cNvSpPr txBox="1">
            <a:spLocks noGrp="1"/>
          </p:cNvSpPr>
          <p:nvPr>
            <p:ph type="title"/>
          </p:nvPr>
        </p:nvSpPr>
        <p:spPr>
          <a:xfrm>
            <a:off x="108267" y="142874"/>
            <a:ext cx="2566670" cy="449580"/>
          </a:xfrm>
          <a:prstGeom prst="rect">
            <a:avLst/>
          </a:prstGeom>
        </p:spPr>
        <p:txBody>
          <a:bodyPr vert="horz" wrap="square" lIns="0" tIns="16510" rIns="0" bIns="0" rtlCol="0">
            <a:spAutoFit/>
          </a:bodyPr>
          <a:lstStyle/>
          <a:p>
            <a:pPr marL="12700">
              <a:lnSpc>
                <a:spcPct val="100000"/>
              </a:lnSpc>
              <a:spcBef>
                <a:spcPts val="130"/>
              </a:spcBef>
            </a:pPr>
            <a:r>
              <a:rPr spc="-20" dirty="0"/>
              <a:t>Literature</a:t>
            </a:r>
            <a:r>
              <a:rPr spc="275" dirty="0"/>
              <a:t> </a:t>
            </a:r>
            <a:r>
              <a:rPr spc="-20" dirty="0"/>
              <a:t>Review</a:t>
            </a:r>
          </a:p>
        </p:txBody>
      </p:sp>
      <p:pic>
        <p:nvPicPr>
          <p:cNvPr id="204" name="object 204"/>
          <p:cNvPicPr/>
          <p:nvPr/>
        </p:nvPicPr>
        <p:blipFill>
          <a:blip r:embed="rId4" cstate="print"/>
          <a:stretch>
            <a:fillRect/>
          </a:stretch>
        </p:blipFill>
        <p:spPr>
          <a:xfrm>
            <a:off x="0" y="6381749"/>
            <a:ext cx="12191999" cy="476250"/>
          </a:xfrm>
          <a:prstGeom prst="rect">
            <a:avLst/>
          </a:prstGeom>
        </p:spPr>
      </p:pic>
      <p:sp>
        <p:nvSpPr>
          <p:cNvPr id="205" name="object 205"/>
          <p:cNvSpPr txBox="1">
            <a:spLocks noGrp="1"/>
          </p:cNvSpPr>
          <p:nvPr>
            <p:ph type="sldNum" sz="quarter" idx="7"/>
          </p:nvPr>
        </p:nvSpPr>
        <p:spPr>
          <a:prstGeom prst="rect">
            <a:avLst/>
          </a:prstGeom>
        </p:spPr>
        <p:txBody>
          <a:bodyPr vert="horz" wrap="square" lIns="0" tIns="0" rIns="0" bIns="0" rtlCol="0">
            <a:spAutoFit/>
          </a:bodyPr>
          <a:lstStyle/>
          <a:p>
            <a:pPr>
              <a:lnSpc>
                <a:spcPts val="1240"/>
              </a:lnSpc>
            </a:pPr>
            <a:r>
              <a:rPr spc="-5" dirty="0"/>
              <a:t>Slide</a:t>
            </a:r>
            <a:r>
              <a:rPr spc="-20" dirty="0"/>
              <a:t> </a:t>
            </a:r>
            <a:fld id="{81D60167-4931-47E6-BA6A-407CBD079E47}" type="slidenum">
              <a:rPr dirty="0"/>
              <a:t>6</a:t>
            </a:fld>
            <a:endParaRPr dirty="0"/>
          </a:p>
        </p:txBody>
      </p:sp>
      <p:pic>
        <p:nvPicPr>
          <p:cNvPr id="206" name="object 3">
            <a:extLst>
              <a:ext uri="{FF2B5EF4-FFF2-40B4-BE49-F238E27FC236}">
                <a16:creationId xmlns:a16="http://schemas.microsoft.com/office/drawing/2014/main" id="{EF9ECF1C-46EA-03E4-BD82-1E68DFB0C565}"/>
              </a:ext>
            </a:extLst>
          </p:cNvPr>
          <p:cNvPicPr/>
          <p:nvPr/>
        </p:nvPicPr>
        <p:blipFill>
          <a:blip r:embed="rId5" cstate="print"/>
          <a:stretch>
            <a:fillRect/>
          </a:stretch>
        </p:blipFill>
        <p:spPr>
          <a:xfrm>
            <a:off x="10553700" y="76200"/>
            <a:ext cx="1628775" cy="866775"/>
          </a:xfrm>
          <a:prstGeom prst="rect">
            <a:avLst/>
          </a:prstGeom>
        </p:spPr>
      </p:pic>
      <p:sp>
        <p:nvSpPr>
          <p:cNvPr id="208" name="TextBox 207">
            <a:extLst>
              <a:ext uri="{FF2B5EF4-FFF2-40B4-BE49-F238E27FC236}">
                <a16:creationId xmlns:a16="http://schemas.microsoft.com/office/drawing/2014/main" id="{B24450CD-3E90-9249-9335-2E718B97CD51}"/>
              </a:ext>
            </a:extLst>
          </p:cNvPr>
          <p:cNvSpPr txBox="1"/>
          <p:nvPr/>
        </p:nvSpPr>
        <p:spPr>
          <a:xfrm>
            <a:off x="108267" y="1066800"/>
            <a:ext cx="11931333" cy="5324535"/>
          </a:xfrm>
          <a:prstGeom prst="rect">
            <a:avLst/>
          </a:prstGeom>
          <a:noFill/>
        </p:spPr>
        <p:txBody>
          <a:bodyPr wrap="square" rtlCol="0">
            <a:spAutoFit/>
          </a:bodyPr>
          <a:lstStyle/>
          <a:p>
            <a:r>
              <a:rPr lang="en-US" sz="2000" b="0" i="0" u="none" strike="noStrike" dirty="0">
                <a:solidFill>
                  <a:srgbClr val="000000"/>
                </a:solidFill>
                <a:effectLst/>
                <a:latin typeface="Times New Roman" panose="02020603050405020304" pitchFamily="18" charset="0"/>
              </a:rPr>
              <a:t>[4]Vaishnav </a:t>
            </a:r>
            <a:r>
              <a:rPr lang="en-US" sz="2000" b="0" i="0" u="none" strike="noStrike" dirty="0" err="1">
                <a:solidFill>
                  <a:srgbClr val="000000"/>
                </a:solidFill>
                <a:effectLst/>
                <a:latin typeface="Times New Roman" panose="02020603050405020304" pitchFamily="18" charset="0"/>
              </a:rPr>
              <a:t>Karan,etal</a:t>
            </a:r>
            <a:r>
              <a:rPr lang="en-US" sz="2000" b="0" i="0" u="none" strike="noStrike" dirty="0">
                <a:solidFill>
                  <a:srgbClr val="000000"/>
                </a:solidFill>
                <a:effectLst/>
                <a:latin typeface="Times New Roman" panose="02020603050405020304" pitchFamily="18" charset="0"/>
              </a:rPr>
              <a:t>. The paper </a:t>
            </a:r>
            <a:r>
              <a:rPr lang="en-US" sz="2000" b="0" i="0" u="none" strike="noStrike" dirty="0" err="1">
                <a:solidFill>
                  <a:srgbClr val="000000"/>
                </a:solidFill>
                <a:effectLst/>
                <a:latin typeface="Times New Roman" panose="02020603050405020304" pitchFamily="18" charset="0"/>
              </a:rPr>
              <a:t>conveyedthe</a:t>
            </a:r>
            <a:r>
              <a:rPr lang="en-US" sz="2000" b="0" i="0" u="none" strike="noStrike" dirty="0">
                <a:solidFill>
                  <a:srgbClr val="000000"/>
                </a:solidFill>
                <a:effectLst/>
                <a:latin typeface="Times New Roman" panose="02020603050405020304" pitchFamily="18" charset="0"/>
              </a:rPr>
              <a:t> study suggests that the number of parameters affected the worth of weld. In case of linear and angular welding, angular welding is much more problematic than linear welding. In order to get the get quality of weld one has to give precise feed, which is one of the most significant factor.</a:t>
            </a:r>
          </a:p>
          <a:p>
            <a:endParaRPr lang="en-US" sz="2000" dirty="0">
              <a:solidFill>
                <a:srgbClr val="000000"/>
              </a:solidFill>
              <a:latin typeface="Times New Roman" panose="02020603050405020304" pitchFamily="18" charset="0"/>
            </a:endParaRPr>
          </a:p>
          <a:p>
            <a:r>
              <a:rPr lang="en-US" sz="2000" b="0" i="0" u="none" strike="noStrike" dirty="0">
                <a:solidFill>
                  <a:srgbClr val="000000"/>
                </a:solidFill>
                <a:effectLst/>
                <a:latin typeface="Times New Roman" panose="02020603050405020304" pitchFamily="18" charset="0"/>
              </a:rPr>
              <a:t>[5]</a:t>
            </a:r>
            <a:r>
              <a:rPr lang="en-US" sz="2000" b="0" i="0" u="none" strike="noStrike" dirty="0" err="1">
                <a:solidFill>
                  <a:srgbClr val="000000"/>
                </a:solidFill>
                <a:effectLst/>
                <a:latin typeface="Times New Roman" panose="02020603050405020304" pitchFamily="18" charset="0"/>
              </a:rPr>
              <a:t>Akshay</a:t>
            </a:r>
            <a:r>
              <a:rPr lang="en-US" sz="2000" b="0" i="0" u="none" strike="noStrike" dirty="0">
                <a:solidFill>
                  <a:srgbClr val="000000"/>
                </a:solidFill>
                <a:effectLst/>
                <a:latin typeface="Times New Roman" panose="02020603050405020304" pitchFamily="18" charset="0"/>
              </a:rPr>
              <a:t> M, </a:t>
            </a:r>
            <a:r>
              <a:rPr lang="en-US" sz="2000" b="0" i="0" u="none" strike="noStrike" dirty="0" err="1">
                <a:solidFill>
                  <a:srgbClr val="000000"/>
                </a:solidFill>
                <a:effectLst/>
                <a:latin typeface="Times New Roman" panose="02020603050405020304" pitchFamily="18" charset="0"/>
              </a:rPr>
              <a:t>etal</a:t>
            </a:r>
            <a:r>
              <a:rPr lang="en-US" sz="2000" b="0" i="0" u="none" strike="noStrike" dirty="0">
                <a:solidFill>
                  <a:srgbClr val="000000"/>
                </a:solidFill>
                <a:effectLst/>
                <a:latin typeface="Times New Roman" panose="02020603050405020304" pitchFamily="18" charset="0"/>
              </a:rPr>
              <a:t>. The paper conveyed they have developed “A SEMI-AUTOMATED ARC WELDING MACHINE” which is very useful in small industries and provides safety for the worker. Maximum thickness of work piece (mild steel) the machine can weld is less than 6mm. The maximum length up to which the machine can weld is 150mm and maximum width of the metal piece to be weld is up to 50mm.</a:t>
            </a:r>
          </a:p>
          <a:p>
            <a:endParaRPr lang="en-US" sz="2000" dirty="0">
              <a:solidFill>
                <a:srgbClr val="000000"/>
              </a:solidFill>
              <a:latin typeface="Times New Roman" panose="02020603050405020304" pitchFamily="18" charset="0"/>
            </a:endParaRPr>
          </a:p>
          <a:p>
            <a:r>
              <a:rPr lang="en-US" sz="2000" b="0" i="0" u="none" strike="noStrike" dirty="0">
                <a:solidFill>
                  <a:srgbClr val="000000"/>
                </a:solidFill>
                <a:effectLst/>
                <a:latin typeface="Times New Roman" panose="02020603050405020304" pitchFamily="18" charset="0"/>
              </a:rPr>
              <a:t>[6]</a:t>
            </a:r>
            <a:r>
              <a:rPr lang="en-US" sz="2000" b="0" i="0" u="none" strike="noStrike" dirty="0" err="1">
                <a:solidFill>
                  <a:srgbClr val="000000"/>
                </a:solidFill>
                <a:effectLst/>
                <a:latin typeface="Times New Roman" panose="02020603050405020304" pitchFamily="18" charset="0"/>
              </a:rPr>
              <a:t>AshwaneKumar</a:t>
            </a:r>
            <a:r>
              <a:rPr lang="en-US" sz="2000" b="0" i="0" u="none" strike="noStrike" dirty="0">
                <a:solidFill>
                  <a:srgbClr val="000000"/>
                </a:solidFill>
                <a:effectLst/>
                <a:latin typeface="Times New Roman" panose="02020603050405020304" pitchFamily="18" charset="0"/>
              </a:rPr>
              <a:t>  Srivastava, </a:t>
            </a:r>
            <a:r>
              <a:rPr lang="en-US" sz="2000" b="0" i="0" u="none" strike="noStrike" dirty="0" err="1">
                <a:solidFill>
                  <a:srgbClr val="000000"/>
                </a:solidFill>
                <a:effectLst/>
                <a:latin typeface="Times New Roman" panose="02020603050405020304" pitchFamily="18" charset="0"/>
              </a:rPr>
              <a:t>etal</a:t>
            </a:r>
            <a:r>
              <a:rPr lang="en-US" sz="2000" b="0" i="0" u="none" strike="noStrike" dirty="0">
                <a:solidFill>
                  <a:srgbClr val="000000"/>
                </a:solidFill>
                <a:effectLst/>
                <a:latin typeface="Times New Roman" panose="02020603050405020304" pitchFamily="18" charset="0"/>
              </a:rPr>
              <a:t>. The paper </a:t>
            </a:r>
            <a:r>
              <a:rPr lang="en-US" sz="2000" b="0" i="0" u="none" strike="noStrike" dirty="0" err="1">
                <a:solidFill>
                  <a:srgbClr val="000000"/>
                </a:solidFill>
                <a:effectLst/>
                <a:latin typeface="Times New Roman" panose="02020603050405020304" pitchFamily="18" charset="0"/>
              </a:rPr>
              <a:t>conveyedthey</a:t>
            </a:r>
            <a:r>
              <a:rPr lang="en-US" sz="2000" b="0" i="0" u="none" strike="noStrike" dirty="0">
                <a:solidFill>
                  <a:srgbClr val="000000"/>
                </a:solidFill>
                <a:effectLst/>
                <a:latin typeface="Times New Roman" panose="02020603050405020304" pitchFamily="18" charset="0"/>
              </a:rPr>
              <a:t> have developed a fully automated welding which is using in medium and large scale industries. It consists of Drive, Controller, Multi axis robot which is programmed using Teach Pendant after the installation. It is a very high cost automation which the micro and small scale industries could not afford it.</a:t>
            </a:r>
          </a:p>
          <a:p>
            <a:endParaRPr lang="en-US" sz="2000" dirty="0">
              <a:solidFill>
                <a:srgbClr val="000000"/>
              </a:solidFill>
              <a:latin typeface="Times New Roman" panose="02020603050405020304" pitchFamily="18" charset="0"/>
            </a:endParaRPr>
          </a:p>
          <a:p>
            <a:r>
              <a:rPr lang="en-US" sz="2000" b="0" i="0" u="none" strike="noStrike" dirty="0">
                <a:solidFill>
                  <a:srgbClr val="000000"/>
                </a:solidFill>
                <a:effectLst/>
                <a:latin typeface="Times New Roman" panose="02020603050405020304" pitchFamily="18" charset="0"/>
              </a:rPr>
              <a:t>[7]</a:t>
            </a:r>
            <a:r>
              <a:rPr lang="en-US" sz="2000" b="0" i="0" u="none" strike="noStrike" dirty="0" err="1">
                <a:solidFill>
                  <a:srgbClr val="000000"/>
                </a:solidFill>
                <a:effectLst/>
                <a:latin typeface="Times New Roman" panose="02020603050405020304" pitchFamily="18" charset="0"/>
              </a:rPr>
              <a:t>Seayon</a:t>
            </a:r>
            <a:r>
              <a:rPr lang="en-US" sz="2000" b="0" i="0" u="none" strike="noStrike" dirty="0">
                <a:solidFill>
                  <a:srgbClr val="000000"/>
                </a:solidFill>
                <a:effectLst/>
                <a:latin typeface="Times New Roman" panose="02020603050405020304" pitchFamily="18" charset="0"/>
              </a:rPr>
              <a:t> S. </a:t>
            </a:r>
            <a:r>
              <a:rPr lang="en-US" sz="2000" b="0" i="0" u="none" strike="noStrike" dirty="0" err="1">
                <a:solidFill>
                  <a:srgbClr val="000000"/>
                </a:solidFill>
                <a:effectLst/>
                <a:latin typeface="Times New Roman" panose="02020603050405020304" pitchFamily="18" charset="0"/>
              </a:rPr>
              <a:t>Dmello</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etal</a:t>
            </a:r>
            <a:r>
              <a:rPr lang="en-US" sz="2000" b="0" i="0" u="none" strike="noStrike" dirty="0">
                <a:solidFill>
                  <a:srgbClr val="000000"/>
                </a:solidFill>
                <a:effectLst/>
                <a:latin typeface="Times New Roman" panose="02020603050405020304" pitchFamily="18" charset="0"/>
              </a:rPr>
              <a:t>. The paper </a:t>
            </a:r>
            <a:r>
              <a:rPr lang="en-US" sz="2000" b="0" i="0" u="none" strike="noStrike" dirty="0" err="1">
                <a:solidFill>
                  <a:srgbClr val="000000"/>
                </a:solidFill>
                <a:effectLst/>
                <a:latin typeface="Times New Roman" panose="02020603050405020304" pitchFamily="18" charset="0"/>
              </a:rPr>
              <a:t>conveyedas</a:t>
            </a:r>
            <a:r>
              <a:rPr lang="en-US" sz="2000" b="0" i="0" u="none" strike="noStrike" dirty="0">
                <a:solidFill>
                  <a:srgbClr val="000000"/>
                </a:solidFill>
                <a:effectLst/>
                <a:latin typeface="Times New Roman" panose="02020603050405020304" pitchFamily="18" charset="0"/>
              </a:rPr>
              <a:t> we seen in the above Literature. They have developed a fully automated 2-axis welding chine which is using in medium and large scale industries. </a:t>
            </a:r>
            <a:endParaRPr lang="en-US" sz="2000" dirty="0">
              <a:solidFill>
                <a:srgbClr val="000000"/>
              </a:solidFill>
              <a:latin typeface="Times New Roman" panose="02020603050405020304" pitchFamily="18" charset="0"/>
            </a:endParaRPr>
          </a:p>
          <a:p>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8986"/>
            <a:ext cx="10267950" cy="805180"/>
            <a:chOff x="0" y="18986"/>
            <a:chExt cx="10267950" cy="805180"/>
          </a:xfrm>
        </p:grpSpPr>
        <p:pic>
          <p:nvPicPr>
            <p:cNvPr id="3" name="object 3"/>
            <p:cNvPicPr/>
            <p:nvPr/>
          </p:nvPicPr>
          <p:blipFill>
            <a:blip r:embed="rId2" cstate="print"/>
            <a:stretch>
              <a:fillRect/>
            </a:stretch>
          </p:blipFill>
          <p:spPr>
            <a:xfrm>
              <a:off x="19336" y="114300"/>
              <a:ext cx="10248326" cy="609600"/>
            </a:xfrm>
            <a:prstGeom prst="rect">
              <a:avLst/>
            </a:prstGeom>
          </p:spPr>
        </p:pic>
        <p:pic>
          <p:nvPicPr>
            <p:cNvPr id="4" name="object 4"/>
            <p:cNvPicPr/>
            <p:nvPr/>
          </p:nvPicPr>
          <p:blipFill>
            <a:blip r:embed="rId3" cstate="print"/>
            <a:stretch>
              <a:fillRect/>
            </a:stretch>
          </p:blipFill>
          <p:spPr>
            <a:xfrm>
              <a:off x="0" y="18986"/>
              <a:ext cx="2909951" cy="804862"/>
            </a:xfrm>
            <a:prstGeom prst="rect">
              <a:avLst/>
            </a:prstGeom>
          </p:spPr>
        </p:pic>
      </p:grpSp>
      <p:sp>
        <p:nvSpPr>
          <p:cNvPr id="5" name="object 5"/>
          <p:cNvSpPr txBox="1">
            <a:spLocks noGrp="1"/>
          </p:cNvSpPr>
          <p:nvPr>
            <p:ph type="title"/>
          </p:nvPr>
        </p:nvSpPr>
        <p:spPr>
          <a:xfrm>
            <a:off x="108267" y="120268"/>
            <a:ext cx="2566670" cy="449580"/>
          </a:xfrm>
          <a:prstGeom prst="rect">
            <a:avLst/>
          </a:prstGeom>
        </p:spPr>
        <p:txBody>
          <a:bodyPr vert="horz" wrap="square" lIns="0" tIns="16510" rIns="0" bIns="0" rtlCol="0">
            <a:spAutoFit/>
          </a:bodyPr>
          <a:lstStyle/>
          <a:p>
            <a:pPr marL="12700">
              <a:lnSpc>
                <a:spcPct val="100000"/>
              </a:lnSpc>
              <a:spcBef>
                <a:spcPts val="130"/>
              </a:spcBef>
            </a:pPr>
            <a:r>
              <a:rPr spc="-20" dirty="0"/>
              <a:t>Literature</a:t>
            </a:r>
            <a:r>
              <a:rPr spc="275" dirty="0"/>
              <a:t> </a:t>
            </a:r>
            <a:r>
              <a:rPr spc="-20" dirty="0"/>
              <a:t>Review</a:t>
            </a:r>
          </a:p>
        </p:txBody>
      </p:sp>
      <p:pic>
        <p:nvPicPr>
          <p:cNvPr id="9" name="object 9"/>
          <p:cNvPicPr/>
          <p:nvPr/>
        </p:nvPicPr>
        <p:blipFill>
          <a:blip r:embed="rId4" cstate="print"/>
          <a:stretch>
            <a:fillRect/>
          </a:stretch>
        </p:blipFill>
        <p:spPr>
          <a:xfrm>
            <a:off x="10372725" y="38100"/>
            <a:ext cx="1819275" cy="962025"/>
          </a:xfrm>
          <a:prstGeom prst="rect">
            <a:avLst/>
          </a:prstGeom>
        </p:spPr>
      </p:pic>
      <p:pic>
        <p:nvPicPr>
          <p:cNvPr id="10" name="object 10"/>
          <p:cNvPicPr/>
          <p:nvPr/>
        </p:nvPicPr>
        <p:blipFill>
          <a:blip r:embed="rId5" cstate="print"/>
          <a:stretch>
            <a:fillRect/>
          </a:stretch>
        </p:blipFill>
        <p:spPr>
          <a:xfrm>
            <a:off x="0" y="6381749"/>
            <a:ext cx="12191999" cy="476250"/>
          </a:xfrm>
          <a:prstGeom prst="rect">
            <a:avLst/>
          </a:prstGeom>
        </p:spPr>
      </p:pic>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a:lnSpc>
                <a:spcPts val="1240"/>
              </a:lnSpc>
            </a:pPr>
            <a:r>
              <a:rPr spc="-5" dirty="0"/>
              <a:t>Slide</a:t>
            </a:r>
            <a:r>
              <a:rPr spc="-20" dirty="0"/>
              <a:t> </a:t>
            </a:r>
            <a:fld id="{81D60167-4931-47E6-BA6A-407CBD079E47}" type="slidenum">
              <a:rPr dirty="0"/>
              <a:t>7</a:t>
            </a:fld>
            <a:endParaRPr dirty="0"/>
          </a:p>
        </p:txBody>
      </p:sp>
      <p:sp>
        <p:nvSpPr>
          <p:cNvPr id="20" name="TextBox 19">
            <a:extLst>
              <a:ext uri="{FF2B5EF4-FFF2-40B4-BE49-F238E27FC236}">
                <a16:creationId xmlns:a16="http://schemas.microsoft.com/office/drawing/2014/main" id="{8BB8F1B6-4311-B606-0428-F3C7A7B54FB9}"/>
              </a:ext>
            </a:extLst>
          </p:cNvPr>
          <p:cNvSpPr txBox="1"/>
          <p:nvPr/>
        </p:nvSpPr>
        <p:spPr>
          <a:xfrm>
            <a:off x="108267" y="1143000"/>
            <a:ext cx="12083732" cy="5016758"/>
          </a:xfrm>
          <a:prstGeom prst="rect">
            <a:avLst/>
          </a:prstGeom>
          <a:noFill/>
        </p:spPr>
        <p:txBody>
          <a:bodyPr wrap="square" rtlCol="0">
            <a:spAutoFit/>
          </a:bodyPr>
          <a:lstStyle/>
          <a:p>
            <a:r>
              <a:rPr lang="en-US" sz="2000" b="0" i="0" u="none" strike="noStrike" dirty="0">
                <a:solidFill>
                  <a:srgbClr val="000000"/>
                </a:solidFill>
                <a:effectLst/>
                <a:latin typeface="Times New Roman" panose="02020603050405020304" pitchFamily="18" charset="0"/>
              </a:rPr>
              <a:t>[8]</a:t>
            </a:r>
            <a:r>
              <a:rPr lang="en-US" sz="2000" b="0" i="0" u="none" strike="noStrike" dirty="0" err="1">
                <a:solidFill>
                  <a:srgbClr val="000000"/>
                </a:solidFill>
                <a:effectLst/>
                <a:latin typeface="Times New Roman" panose="02020603050405020304" pitchFamily="18" charset="0"/>
              </a:rPr>
              <a:t>Faiz</a:t>
            </a:r>
            <a:r>
              <a:rPr lang="en-US" sz="2000" b="0" i="0" u="none" strike="noStrike" dirty="0">
                <a:solidFill>
                  <a:srgbClr val="000000"/>
                </a:solidFill>
                <a:effectLst/>
                <a:latin typeface="Times New Roman" panose="02020603050405020304" pitchFamily="18" charset="0"/>
              </a:rPr>
              <a:t> F. Mustafa, </a:t>
            </a:r>
            <a:r>
              <a:rPr lang="en-US" sz="2000" b="0" i="0" u="none" strike="noStrike" dirty="0" err="1">
                <a:solidFill>
                  <a:srgbClr val="000000"/>
                </a:solidFill>
                <a:effectLst/>
                <a:latin typeface="Times New Roman" panose="02020603050405020304" pitchFamily="18" charset="0"/>
              </a:rPr>
              <a:t>etal</a:t>
            </a:r>
            <a:r>
              <a:rPr lang="en-US" sz="2000" b="0" i="0" u="none" strike="noStrike" dirty="0">
                <a:solidFill>
                  <a:srgbClr val="000000"/>
                </a:solidFill>
                <a:effectLst/>
                <a:latin typeface="Times New Roman" panose="02020603050405020304" pitchFamily="18" charset="0"/>
              </a:rPr>
              <a:t>. The paper </a:t>
            </a:r>
            <a:r>
              <a:rPr lang="en-US" sz="2000" b="0" i="0" u="none" strike="noStrike" dirty="0" err="1">
                <a:solidFill>
                  <a:srgbClr val="000000"/>
                </a:solidFill>
                <a:effectLst/>
                <a:latin typeface="Times New Roman" panose="02020603050405020304" pitchFamily="18" charset="0"/>
              </a:rPr>
              <a:t>conveyedmachine</a:t>
            </a:r>
            <a:r>
              <a:rPr lang="en-US" sz="2000" b="0" i="0" u="none" strike="noStrike" dirty="0">
                <a:solidFill>
                  <a:srgbClr val="000000"/>
                </a:solidFill>
                <a:effectLst/>
                <a:latin typeface="Times New Roman" panose="02020603050405020304" pitchFamily="18" charset="0"/>
              </a:rPr>
              <a:t> that hold and carry the welding gun of the MIG machine moving on a circular rail fixed near the pipe groove, can helpfully to improve the welding finish compared with the manual process by maintaining in parameters of welding such as keep the distance between the gun and the groove of weld joint, constant travel speed of the welding gun, also saving in time and funds.</a:t>
            </a:r>
          </a:p>
          <a:p>
            <a:endParaRPr lang="en-US" sz="2000" dirty="0">
              <a:solidFill>
                <a:srgbClr val="000000"/>
              </a:solidFill>
              <a:latin typeface="Times New Roman" panose="02020603050405020304" pitchFamily="18" charset="0"/>
            </a:endParaRPr>
          </a:p>
          <a:p>
            <a:r>
              <a:rPr lang="en-IN" sz="2000" b="0" i="0" u="none" strike="noStrike" dirty="0">
                <a:solidFill>
                  <a:srgbClr val="000000"/>
                </a:solidFill>
                <a:effectLst/>
                <a:latin typeface="Times New Roman" panose="02020603050405020304" pitchFamily="18" charset="0"/>
              </a:rPr>
              <a:t>[9]Monika, </a:t>
            </a:r>
            <a:r>
              <a:rPr lang="en-IN" sz="2000" b="0" i="0" u="none" strike="noStrike" dirty="0" err="1">
                <a:solidFill>
                  <a:srgbClr val="000000"/>
                </a:solidFill>
                <a:effectLst/>
                <a:latin typeface="Times New Roman" panose="02020603050405020304" pitchFamily="18" charset="0"/>
              </a:rPr>
              <a:t>etal</a:t>
            </a:r>
            <a:r>
              <a:rPr lang="en-IN" sz="2000" b="0" i="0" u="none" strike="noStrike" dirty="0">
                <a:solidFill>
                  <a:srgbClr val="000000"/>
                </a:solidFill>
                <a:effectLst/>
                <a:latin typeface="Times New Roman" panose="02020603050405020304" pitchFamily="18" charset="0"/>
              </a:rPr>
              <a:t>. Welding joins two materials. It beats both casting and riveting in terms of speed and cost. There are several things that use welding such as ships, rail road equipment, launch vehicles and boilers. Among the available welding methods are TIG (tungsten inert gas), MIG (metal inert gas), SMAW (shielded metal arc welding), PAW (plasma arc welding), FCAW (flux core arc welding), SAW (submerged arc welding), GMAW (gas metal arc welding), ESW (electro slag welding), and OA (oxyacetylene) welding.</a:t>
            </a:r>
          </a:p>
          <a:p>
            <a:endParaRPr lang="en-IN" sz="2000" dirty="0">
              <a:solidFill>
                <a:srgbClr val="000000"/>
              </a:solidFill>
              <a:latin typeface="Times New Roman" panose="02020603050405020304" pitchFamily="18" charset="0"/>
            </a:endParaRPr>
          </a:p>
          <a:p>
            <a:r>
              <a:rPr lang="en-US" sz="2000" b="0" i="0" u="none" strike="noStrike" dirty="0">
                <a:solidFill>
                  <a:srgbClr val="000000"/>
                </a:solidFill>
                <a:effectLst/>
                <a:latin typeface="Times New Roman" panose="02020603050405020304" pitchFamily="18" charset="0"/>
              </a:rPr>
              <a:t>[10]Eyob </a:t>
            </a:r>
            <a:r>
              <a:rPr lang="en-US" sz="2000" b="0" i="0" u="none" strike="noStrike" dirty="0" err="1">
                <a:solidFill>
                  <a:srgbClr val="000000"/>
                </a:solidFill>
                <a:effectLst/>
                <a:latin typeface="Times New Roman" panose="02020603050405020304" pitchFamily="18" charset="0"/>
              </a:rPr>
              <a:t>Messele</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Sefene</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etal</a:t>
            </a:r>
            <a:r>
              <a:rPr lang="en-US" sz="2000" b="0" i="0" u="none" strike="noStrike" dirty="0">
                <a:solidFill>
                  <a:srgbClr val="000000"/>
                </a:solidFill>
                <a:effectLst/>
                <a:latin typeface="Times New Roman" panose="02020603050405020304" pitchFamily="18" charset="0"/>
              </a:rPr>
              <a:t>. Before Friction Stir Welding, mechanical fasteners were used to join </a:t>
            </a:r>
            <a:r>
              <a:rPr lang="en-US" sz="2000" b="0" i="0" u="none" strike="noStrike" dirty="0" err="1">
                <a:solidFill>
                  <a:srgbClr val="000000"/>
                </a:solidFill>
                <a:effectLst/>
                <a:latin typeface="Times New Roman" panose="02020603050405020304" pitchFamily="18" charset="0"/>
              </a:rPr>
              <a:t>aluminium</a:t>
            </a:r>
            <a:r>
              <a:rPr lang="en-US" sz="2000" b="0" i="0" u="none" strike="noStrike" dirty="0">
                <a:solidFill>
                  <a:srgbClr val="000000"/>
                </a:solidFill>
                <a:effectLst/>
                <a:latin typeface="Times New Roman" panose="02020603050405020304" pitchFamily="18" charset="0"/>
              </a:rPr>
              <a:t> and its alloys in </a:t>
            </a:r>
            <a:r>
              <a:rPr lang="en-US" sz="2000" b="0" i="0" u="none" strike="noStrike" dirty="0" err="1">
                <a:solidFill>
                  <a:srgbClr val="000000"/>
                </a:solidFill>
                <a:effectLst/>
                <a:latin typeface="Times New Roman" panose="02020603050405020304" pitchFamily="18" charset="0"/>
              </a:rPr>
              <a:t>aeroplane</a:t>
            </a:r>
            <a:r>
              <a:rPr lang="en-US" sz="2000" b="0" i="0" u="none" strike="noStrike" dirty="0">
                <a:solidFill>
                  <a:srgbClr val="000000"/>
                </a:solidFill>
                <a:effectLst/>
                <a:latin typeface="Times New Roman" panose="02020603050405020304" pitchFamily="18" charset="0"/>
              </a:rPr>
              <a:t> structural elements. For example, the Eclipse Aviation industry employed 7,300 rivets every Eclipse 500 business class </a:t>
            </a:r>
            <a:r>
              <a:rPr lang="en-US" sz="2000" b="0" i="0" u="none" strike="noStrike" dirty="0" err="1">
                <a:solidFill>
                  <a:srgbClr val="000000"/>
                </a:solidFill>
                <a:effectLst/>
                <a:latin typeface="Times New Roman" panose="02020603050405020304" pitchFamily="18" charset="0"/>
              </a:rPr>
              <a:t>aeroplane</a:t>
            </a:r>
            <a:r>
              <a:rPr lang="en-US" sz="2000" b="0" i="0" u="none" strike="noStrike" dirty="0">
                <a:solidFill>
                  <a:srgbClr val="000000"/>
                </a:solidFill>
                <a:effectLst/>
                <a:latin typeface="Times New Roman" panose="02020603050405020304" pitchFamily="18" charset="0"/>
              </a:rPr>
              <a:t> (fuselage). The Welding Institute (TWI) of Cambridge, UK, created Friction Stir Welding in 1991 [1, 2]. FSW is a solid-state welding technology commonly used to combine non-ferrous materials like </a:t>
            </a:r>
            <a:r>
              <a:rPr lang="en-US" sz="2000" b="0" i="0" u="none" strike="noStrike" dirty="0" err="1">
                <a:solidFill>
                  <a:srgbClr val="000000"/>
                </a:solidFill>
                <a:effectLst/>
                <a:latin typeface="Times New Roman" panose="02020603050405020304" pitchFamily="18" charset="0"/>
              </a:rPr>
              <a:t>aluminium</a:t>
            </a:r>
            <a:r>
              <a:rPr lang="en-US" sz="2000" b="0" i="0" u="none" strike="noStrike" dirty="0">
                <a:solidFill>
                  <a:srgbClr val="000000"/>
                </a:solidFill>
                <a:effectLst/>
                <a:latin typeface="Times New Roman" panose="02020603050405020304" pitchFamily="18" charset="0"/>
              </a:rPr>
              <a:t>, magnesium, and copper structures where high strength to lightweight welds are required </a:t>
            </a:r>
            <a:endParaRPr lang="en-IN"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object 10"/>
          <p:cNvPicPr/>
          <p:nvPr/>
        </p:nvPicPr>
        <p:blipFill>
          <a:blip r:embed="rId2" cstate="print"/>
          <a:stretch>
            <a:fillRect/>
          </a:stretch>
        </p:blipFill>
        <p:spPr>
          <a:xfrm>
            <a:off x="12983" y="66390"/>
            <a:ext cx="10165783" cy="600501"/>
          </a:xfrm>
          <a:prstGeom prst="rect">
            <a:avLst/>
          </a:prstGeom>
        </p:spPr>
      </p:pic>
      <p:sp>
        <p:nvSpPr>
          <p:cNvPr id="12" name="object 12"/>
          <p:cNvSpPr txBox="1">
            <a:spLocks noGrp="1"/>
          </p:cNvSpPr>
          <p:nvPr>
            <p:ph type="title"/>
          </p:nvPr>
        </p:nvSpPr>
        <p:spPr>
          <a:xfrm>
            <a:off x="152365" y="141719"/>
            <a:ext cx="2676594" cy="382156"/>
          </a:xfrm>
          <a:prstGeom prst="rect">
            <a:avLst/>
          </a:prstGeom>
        </p:spPr>
        <p:txBody>
          <a:bodyPr vert="horz" wrap="square" lIns="0" tIns="12700" rIns="0" bIns="0" rtlCol="0">
            <a:spAutoFit/>
          </a:bodyPr>
          <a:lstStyle/>
          <a:p>
            <a:pPr marL="12700">
              <a:lnSpc>
                <a:spcPct val="100000"/>
              </a:lnSpc>
              <a:spcBef>
                <a:spcPts val="100"/>
              </a:spcBef>
            </a:pPr>
            <a:r>
              <a:rPr sz="2400" dirty="0"/>
              <a:t>Problem</a:t>
            </a:r>
            <a:r>
              <a:rPr lang="en-US" sz="2400" dirty="0"/>
              <a:t> Statement</a:t>
            </a:r>
            <a:r>
              <a:rPr sz="2400" spc="-120" dirty="0"/>
              <a:t> </a:t>
            </a:r>
            <a:endParaRPr sz="2400" dirty="0"/>
          </a:p>
        </p:txBody>
      </p:sp>
      <p:pic>
        <p:nvPicPr>
          <p:cNvPr id="13" name="object 13"/>
          <p:cNvPicPr/>
          <p:nvPr/>
        </p:nvPicPr>
        <p:blipFill>
          <a:blip r:embed="rId3" cstate="print"/>
          <a:stretch>
            <a:fillRect/>
          </a:stretch>
        </p:blipFill>
        <p:spPr>
          <a:xfrm>
            <a:off x="10306050" y="47625"/>
            <a:ext cx="1819275" cy="952500"/>
          </a:xfrm>
          <a:prstGeom prst="rect">
            <a:avLst/>
          </a:prstGeom>
        </p:spPr>
      </p:pic>
      <p:pic>
        <p:nvPicPr>
          <p:cNvPr id="14" name="object 14"/>
          <p:cNvPicPr/>
          <p:nvPr/>
        </p:nvPicPr>
        <p:blipFill>
          <a:blip r:embed="rId4" cstate="print"/>
          <a:stretch>
            <a:fillRect/>
          </a:stretch>
        </p:blipFill>
        <p:spPr>
          <a:xfrm>
            <a:off x="0" y="6372224"/>
            <a:ext cx="12191999" cy="485774"/>
          </a:xfrm>
          <a:prstGeom prst="rect">
            <a:avLst/>
          </a:prstGeom>
        </p:spPr>
      </p:pic>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a:lnSpc>
                <a:spcPts val="1240"/>
              </a:lnSpc>
            </a:pPr>
            <a:r>
              <a:rPr spc="-5" dirty="0"/>
              <a:t>Slide</a:t>
            </a:r>
            <a:r>
              <a:rPr spc="-20" dirty="0"/>
              <a:t> </a:t>
            </a:r>
            <a:fld id="{81D60167-4931-47E6-BA6A-407CBD079E47}" type="slidenum">
              <a:rPr dirty="0"/>
              <a:t>8</a:t>
            </a:fld>
            <a:endParaRPr dirty="0"/>
          </a:p>
        </p:txBody>
      </p:sp>
      <p:sp>
        <p:nvSpPr>
          <p:cNvPr id="16" name="TextBox 15">
            <a:extLst>
              <a:ext uri="{FF2B5EF4-FFF2-40B4-BE49-F238E27FC236}">
                <a16:creationId xmlns:a16="http://schemas.microsoft.com/office/drawing/2014/main" id="{CE99B419-447C-5A58-695A-9AEAB6DFBCE6}"/>
              </a:ext>
            </a:extLst>
          </p:cNvPr>
          <p:cNvSpPr txBox="1"/>
          <p:nvPr/>
        </p:nvSpPr>
        <p:spPr>
          <a:xfrm>
            <a:off x="152365" y="1000125"/>
            <a:ext cx="11887235" cy="4585871"/>
          </a:xfrm>
          <a:prstGeom prst="rect">
            <a:avLst/>
          </a:prstGeom>
          <a:noFill/>
        </p:spPr>
        <p:txBody>
          <a:bodyPr wrap="square" rtlCol="0">
            <a:spAutoFit/>
          </a:bodyPr>
          <a:lstStyle/>
          <a:p>
            <a:pPr algn="just" rtl="0">
              <a:spcBef>
                <a:spcPts val="600"/>
              </a:spcBef>
              <a:spcAft>
                <a:spcPts val="0"/>
              </a:spcAft>
            </a:pPr>
            <a:r>
              <a:rPr lang="en-US" sz="2400" b="0" i="0" u="none" strike="noStrike" dirty="0">
                <a:solidFill>
                  <a:srgbClr val="000000"/>
                </a:solidFill>
                <a:effectLst/>
                <a:latin typeface="Times New Roman" panose="02020603050405020304" pitchFamily="18" charset="0"/>
              </a:rPr>
              <a:t>During hand welding, problems such as undercut, lack of fusion, insufficient penetration, fractures, insufficient surface finishing, not having a fair feed, and so on might occur. The abovementioned welding faults can be reduced with the help of automation. This project helps to increase the efficiency of automation by integrating with Artificial Intelligence (AI), which helps in controlling input parameter.</a:t>
            </a:r>
          </a:p>
          <a:p>
            <a:pPr algn="just" rtl="0">
              <a:spcBef>
                <a:spcPts val="600"/>
              </a:spcBef>
              <a:spcAft>
                <a:spcPts val="0"/>
              </a:spcAft>
            </a:pPr>
            <a:endParaRPr lang="en-US" sz="2400" b="0" i="0" u="none" strike="noStrike" dirty="0">
              <a:solidFill>
                <a:srgbClr val="000000"/>
              </a:solidFill>
              <a:effectLst/>
              <a:latin typeface="Noto Sans Symbols"/>
            </a:endParaRPr>
          </a:p>
          <a:p>
            <a:pPr lvl="3" algn="just"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rPr>
              <a:t>Welding Current and Torch angle</a:t>
            </a:r>
            <a:endParaRPr lang="en-US" sz="2400" b="0" i="0" u="none" strike="noStrike" dirty="0">
              <a:solidFill>
                <a:srgbClr val="000000"/>
              </a:solidFill>
              <a:effectLst/>
              <a:latin typeface="Noto Sans Symbols"/>
            </a:endParaRPr>
          </a:p>
          <a:p>
            <a:pPr lvl="3" algn="just"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rPr>
              <a:t>Welding Speed and Trajectory</a:t>
            </a:r>
            <a:endParaRPr lang="en-US" sz="2400" b="0" i="0" u="none" strike="noStrike" dirty="0">
              <a:solidFill>
                <a:srgbClr val="000000"/>
              </a:solidFill>
              <a:effectLst/>
              <a:latin typeface="Noto Sans Symbols"/>
            </a:endParaRPr>
          </a:p>
          <a:p>
            <a:pPr lvl="3" algn="just"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rPr>
              <a:t>Weld Bead Geometry</a:t>
            </a:r>
            <a:endParaRPr lang="en-US" sz="2400" b="0" i="0" u="none" strike="noStrike" dirty="0">
              <a:solidFill>
                <a:srgbClr val="000000"/>
              </a:solidFill>
              <a:effectLst/>
              <a:latin typeface="Noto Sans Symbols"/>
            </a:endParaRPr>
          </a:p>
          <a:p>
            <a:pPr lvl="3" algn="just"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rPr>
              <a:t>Electrode Positioning</a:t>
            </a:r>
            <a:endParaRPr lang="en-US" sz="2400" b="0" i="0" u="none" strike="noStrike" dirty="0">
              <a:solidFill>
                <a:srgbClr val="000000"/>
              </a:solidFill>
              <a:effectLst/>
              <a:latin typeface="Noto Sans Symbols"/>
            </a:endParaRPr>
          </a:p>
          <a:p>
            <a:pPr lvl="3" algn="just" fontAlgn="base">
              <a:spcAft>
                <a:spcPts val="60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rPr>
              <a:t>Weld Pool</a:t>
            </a:r>
            <a:endParaRPr lang="en-US" sz="2400" b="0" i="0" u="none" strike="noStrike" dirty="0">
              <a:solidFill>
                <a:srgbClr val="000000"/>
              </a:solidFill>
              <a:effectLst/>
              <a:latin typeface="Noto Sans Symbols"/>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object 4"/>
          <p:cNvGrpSpPr/>
          <p:nvPr/>
        </p:nvGrpSpPr>
        <p:grpSpPr>
          <a:xfrm>
            <a:off x="0" y="152336"/>
            <a:ext cx="10229850" cy="709930"/>
            <a:chOff x="0" y="152336"/>
            <a:chExt cx="10229850" cy="709930"/>
          </a:xfrm>
        </p:grpSpPr>
        <p:pic>
          <p:nvPicPr>
            <p:cNvPr id="5" name="object 5"/>
            <p:cNvPicPr/>
            <p:nvPr/>
          </p:nvPicPr>
          <p:blipFill>
            <a:blip r:embed="rId2" cstate="print"/>
            <a:stretch>
              <a:fillRect/>
            </a:stretch>
          </p:blipFill>
          <p:spPr>
            <a:xfrm>
              <a:off x="19301" y="180690"/>
              <a:ext cx="10210297" cy="600501"/>
            </a:xfrm>
            <a:prstGeom prst="rect">
              <a:avLst/>
            </a:prstGeom>
          </p:spPr>
        </p:pic>
        <p:pic>
          <p:nvPicPr>
            <p:cNvPr id="6" name="object 6"/>
            <p:cNvPicPr/>
            <p:nvPr/>
          </p:nvPicPr>
          <p:blipFill>
            <a:blip r:embed="rId3" cstate="print"/>
            <a:stretch>
              <a:fillRect/>
            </a:stretch>
          </p:blipFill>
          <p:spPr>
            <a:xfrm>
              <a:off x="0" y="152336"/>
              <a:ext cx="2186051" cy="709612"/>
            </a:xfrm>
            <a:prstGeom prst="rect">
              <a:avLst/>
            </a:prstGeom>
          </p:spPr>
        </p:pic>
      </p:grpSp>
      <p:sp>
        <p:nvSpPr>
          <p:cNvPr id="44" name="object 44"/>
          <p:cNvSpPr txBox="1">
            <a:spLocks noGrp="1"/>
          </p:cNvSpPr>
          <p:nvPr>
            <p:ph type="title"/>
          </p:nvPr>
        </p:nvSpPr>
        <p:spPr>
          <a:xfrm>
            <a:off x="90805" y="247586"/>
            <a:ext cx="1895475" cy="391795"/>
          </a:xfrm>
          <a:prstGeom prst="rect">
            <a:avLst/>
          </a:prstGeom>
        </p:spPr>
        <p:txBody>
          <a:bodyPr vert="horz" wrap="square" lIns="0" tIns="12700" rIns="0" bIns="0" rtlCol="0">
            <a:spAutoFit/>
          </a:bodyPr>
          <a:lstStyle/>
          <a:p>
            <a:pPr marL="12700">
              <a:lnSpc>
                <a:spcPct val="100000"/>
              </a:lnSpc>
              <a:spcBef>
                <a:spcPts val="100"/>
              </a:spcBef>
            </a:pPr>
            <a:r>
              <a:rPr sz="2400" spc="-15" dirty="0"/>
              <a:t>Proposed</a:t>
            </a:r>
            <a:r>
              <a:rPr sz="2400" spc="35" dirty="0"/>
              <a:t> </a:t>
            </a:r>
            <a:r>
              <a:rPr sz="2400" spc="-75" dirty="0"/>
              <a:t>Work</a:t>
            </a:r>
            <a:endParaRPr sz="2400"/>
          </a:p>
        </p:txBody>
      </p:sp>
      <p:pic>
        <p:nvPicPr>
          <p:cNvPr id="45" name="object 45"/>
          <p:cNvPicPr/>
          <p:nvPr/>
        </p:nvPicPr>
        <p:blipFill>
          <a:blip r:embed="rId4" cstate="print"/>
          <a:stretch>
            <a:fillRect/>
          </a:stretch>
        </p:blipFill>
        <p:spPr>
          <a:xfrm>
            <a:off x="10363200" y="0"/>
            <a:ext cx="1828800" cy="952500"/>
          </a:xfrm>
          <a:prstGeom prst="rect">
            <a:avLst/>
          </a:prstGeom>
        </p:spPr>
      </p:pic>
      <p:pic>
        <p:nvPicPr>
          <p:cNvPr id="46" name="object 46"/>
          <p:cNvPicPr/>
          <p:nvPr/>
        </p:nvPicPr>
        <p:blipFill>
          <a:blip r:embed="rId5" cstate="print"/>
          <a:stretch>
            <a:fillRect/>
          </a:stretch>
        </p:blipFill>
        <p:spPr>
          <a:xfrm>
            <a:off x="0" y="6391274"/>
            <a:ext cx="12191999" cy="466724"/>
          </a:xfrm>
          <a:prstGeom prst="rect">
            <a:avLst/>
          </a:prstGeom>
        </p:spPr>
      </p:pic>
      <p:sp>
        <p:nvSpPr>
          <p:cNvPr id="47" name="object 47"/>
          <p:cNvSpPr txBox="1">
            <a:spLocks noGrp="1"/>
          </p:cNvSpPr>
          <p:nvPr>
            <p:ph type="sldNum" sz="quarter" idx="7"/>
          </p:nvPr>
        </p:nvSpPr>
        <p:spPr>
          <a:prstGeom prst="rect">
            <a:avLst/>
          </a:prstGeom>
        </p:spPr>
        <p:txBody>
          <a:bodyPr vert="horz" wrap="square" lIns="0" tIns="0" rIns="0" bIns="0" rtlCol="0">
            <a:spAutoFit/>
          </a:bodyPr>
          <a:lstStyle/>
          <a:p>
            <a:pPr>
              <a:lnSpc>
                <a:spcPts val="1240"/>
              </a:lnSpc>
            </a:pPr>
            <a:r>
              <a:rPr spc="-5" dirty="0"/>
              <a:t>Slide</a:t>
            </a:r>
            <a:r>
              <a:rPr spc="-20" dirty="0"/>
              <a:t> </a:t>
            </a:r>
            <a:fld id="{81D60167-4931-47E6-BA6A-407CBD079E47}" type="slidenum">
              <a:rPr dirty="0"/>
              <a:t>9</a:t>
            </a:fld>
            <a:endParaRPr dirty="0"/>
          </a:p>
        </p:txBody>
      </p:sp>
      <p:sp>
        <p:nvSpPr>
          <p:cNvPr id="48" name="TextBox 47">
            <a:extLst>
              <a:ext uri="{FF2B5EF4-FFF2-40B4-BE49-F238E27FC236}">
                <a16:creationId xmlns:a16="http://schemas.microsoft.com/office/drawing/2014/main" id="{3F17FE6C-1601-A0E8-ABE7-53EB10E18155}"/>
              </a:ext>
            </a:extLst>
          </p:cNvPr>
          <p:cNvSpPr txBox="1"/>
          <p:nvPr/>
        </p:nvSpPr>
        <p:spPr>
          <a:xfrm>
            <a:off x="152400" y="1143000"/>
            <a:ext cx="11734800" cy="4313360"/>
          </a:xfrm>
          <a:prstGeom prst="rect">
            <a:avLst/>
          </a:prstGeom>
          <a:noFill/>
        </p:spPr>
        <p:txBody>
          <a:bodyPr wrap="square" rtlCol="0">
            <a:spAutoFit/>
          </a:bodyPr>
          <a:lstStyle/>
          <a:p>
            <a:pPr algn="just">
              <a:lnSpc>
                <a:spcPct val="200000"/>
              </a:lnSpc>
            </a:pPr>
            <a:r>
              <a:rPr lang="en-IN" sz="2000" dirty="0">
                <a:latin typeface="Times New Roman" panose="02020603050405020304" pitchFamily="18" charset="0"/>
                <a:cs typeface="Times New Roman" panose="02020603050405020304" pitchFamily="18" charset="0"/>
              </a:rPr>
              <a:t>Fabrication of the entire semi-automated welding system. </a:t>
            </a:r>
          </a:p>
          <a:p>
            <a:pPr algn="just">
              <a:lnSpc>
                <a:spcPct val="200000"/>
              </a:lnSpc>
            </a:pPr>
            <a:r>
              <a:rPr lang="en-IN" sz="2000" dirty="0">
                <a:latin typeface="Times New Roman" panose="02020603050405020304" pitchFamily="18" charset="0"/>
                <a:cs typeface="Times New Roman" panose="02020603050405020304" pitchFamily="18" charset="0"/>
              </a:rPr>
              <a:t>Further process includes analysis of the weld quality using various test such as </a:t>
            </a:r>
          </a:p>
          <a:p>
            <a:pPr marL="342900" indent="-342900" algn="just">
              <a:lnSpc>
                <a:spcPct val="20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	Vickers Hardness Test </a:t>
            </a:r>
          </a:p>
          <a:p>
            <a:pPr marL="342900" indent="-342900" algn="just">
              <a:lnSpc>
                <a:spcPct val="20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	Microscopic structure and Macroscopic Structure</a:t>
            </a:r>
          </a:p>
          <a:p>
            <a:pPr algn="just">
              <a:lnSpc>
                <a:spcPct val="200000"/>
              </a:lnSpc>
            </a:pPr>
            <a:r>
              <a:rPr lang="en-IN" sz="2000" dirty="0">
                <a:latin typeface="Times New Roman" panose="02020603050405020304" pitchFamily="18" charset="0"/>
                <a:cs typeface="Times New Roman" panose="02020603050405020304" pitchFamily="18" charset="0"/>
              </a:rPr>
              <a:t>The derived output data from these tests was predicted using machine learning techniques such as </a:t>
            </a:r>
            <a:r>
              <a:rPr lang="en-IN" sz="2000" b="1" dirty="0">
                <a:latin typeface="Times New Roman" panose="02020603050405020304" pitchFamily="18" charset="0"/>
                <a:cs typeface="Times New Roman" panose="02020603050405020304" pitchFamily="18" charset="0"/>
              </a:rPr>
              <a:t>Regression</a:t>
            </a:r>
            <a:r>
              <a:rPr lang="en-IN" sz="2000" dirty="0">
                <a:latin typeface="Times New Roman" panose="02020603050405020304" pitchFamily="18" charset="0"/>
                <a:cs typeface="Times New Roman" panose="02020603050405020304" pitchFamily="18" charset="0"/>
              </a:rPr>
              <a:t> which comes under </a:t>
            </a:r>
            <a:r>
              <a:rPr lang="en-IN" sz="2000" b="1" dirty="0">
                <a:latin typeface="Times New Roman" panose="02020603050405020304" pitchFamily="18" charset="0"/>
                <a:cs typeface="Times New Roman" panose="02020603050405020304" pitchFamily="18" charset="0"/>
              </a:rPr>
              <a:t>Supervised Learning. </a:t>
            </a:r>
          </a:p>
          <a:p>
            <a:pPr algn="just">
              <a:lnSpc>
                <a:spcPct val="200000"/>
              </a:lnSpc>
            </a:pPr>
            <a:r>
              <a:rPr lang="en-IN" sz="2000" dirty="0">
                <a:latin typeface="Times New Roman" panose="02020603050405020304" pitchFamily="18" charset="0"/>
                <a:cs typeface="Times New Roman" panose="02020603050405020304" pitchFamily="18" charset="0"/>
              </a:rPr>
              <a:t>Algorithm – </a:t>
            </a:r>
            <a:r>
              <a:rPr lang="en-IN" sz="2000" b="1" dirty="0">
                <a:latin typeface="Times New Roman" panose="02020603050405020304" pitchFamily="18" charset="0"/>
                <a:cs typeface="Times New Roman" panose="02020603050405020304" pitchFamily="18" charset="0"/>
              </a:rPr>
              <a:t>Multi-Linear Regression</a:t>
            </a:r>
            <a:endParaRPr lang="en-IN"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445</TotalTime>
  <Words>3003</Words>
  <Application>Microsoft Office PowerPoint</Application>
  <PresentationFormat>Widescreen</PresentationFormat>
  <Paragraphs>300</Paragraphs>
  <Slides>30</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 MT</vt:lpstr>
      <vt:lpstr>Calibri</vt:lpstr>
      <vt:lpstr>Noto Sans Symbols</vt:lpstr>
      <vt:lpstr>Times New Roman</vt:lpstr>
      <vt:lpstr>Office Theme</vt:lpstr>
      <vt:lpstr>Semi-Automated Welding Machine using Adaptive Control and Prediction Analysis using Machine Learning</vt:lpstr>
      <vt:lpstr>Objective of the Project</vt:lpstr>
      <vt:lpstr>Abstract</vt:lpstr>
      <vt:lpstr>Introduction</vt:lpstr>
      <vt:lpstr>PowerPoint Presentation</vt:lpstr>
      <vt:lpstr>Literature Review</vt:lpstr>
      <vt:lpstr>Literature Review</vt:lpstr>
      <vt:lpstr>Problem Statement </vt:lpstr>
      <vt:lpstr>Proposed Work</vt:lpstr>
      <vt:lpstr>Work Schedule</vt:lpstr>
      <vt:lpstr>Fabrication</vt:lpstr>
      <vt:lpstr>Fabrication</vt:lpstr>
      <vt:lpstr>Fabrication</vt:lpstr>
      <vt:lpstr>Fabrication</vt:lpstr>
      <vt:lpstr>Parameters</vt:lpstr>
      <vt:lpstr>Parameters</vt:lpstr>
      <vt:lpstr>Parameters</vt:lpstr>
      <vt:lpstr>Testing</vt:lpstr>
      <vt:lpstr>Testing</vt:lpstr>
      <vt:lpstr>Testing</vt:lpstr>
      <vt:lpstr>Testing</vt:lpstr>
      <vt:lpstr>Results And Discussion</vt:lpstr>
      <vt:lpstr>Working Video</vt:lpstr>
      <vt:lpstr>Results And Discussion</vt:lpstr>
      <vt:lpstr>Results And Discussion</vt:lpstr>
      <vt:lpstr>Results And Discussion</vt:lpstr>
      <vt:lpstr>Results And Discussion</vt:lpstr>
      <vt:lpstr>Results And Discussion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Semi-Automated Welding Machine using Adaptive Control and Prediction Analysis using Machine Learning</dc:title>
  <dc:creator>DANUSH R</dc:creator>
  <cp:lastModifiedBy>darni krishna</cp:lastModifiedBy>
  <cp:revision>44</cp:revision>
  <dcterms:created xsi:type="dcterms:W3CDTF">2022-05-11T05:28:37Z</dcterms:created>
  <dcterms:modified xsi:type="dcterms:W3CDTF">2022-05-14T05:37:33Z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LastSaved">
    <vt:filetime>2022-05-11T00:00:00Z</vt:filetime>
  </property>
</Properties>
</file>